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8"/>
  </p:notesMasterIdLst>
  <p:handoutMasterIdLst>
    <p:handoutMasterId r:id="rId79"/>
  </p:handoutMasterIdLst>
  <p:sldIdLst>
    <p:sldId id="256" r:id="rId2"/>
    <p:sldId id="257" r:id="rId3"/>
    <p:sldId id="258" r:id="rId4"/>
    <p:sldId id="259" r:id="rId5"/>
    <p:sldId id="261" r:id="rId6"/>
    <p:sldId id="262" r:id="rId7"/>
    <p:sldId id="263" r:id="rId8"/>
    <p:sldId id="264" r:id="rId9"/>
    <p:sldId id="265" r:id="rId10"/>
    <p:sldId id="266" r:id="rId11"/>
    <p:sldId id="267"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330" r:id="rId32"/>
    <p:sldId id="331" r:id="rId33"/>
    <p:sldId id="288" r:id="rId34"/>
    <p:sldId id="289" r:id="rId35"/>
    <p:sldId id="290" r:id="rId36"/>
    <p:sldId id="291" r:id="rId37"/>
    <p:sldId id="292" r:id="rId38"/>
    <p:sldId id="332" r:id="rId39"/>
    <p:sldId id="293" r:id="rId40"/>
    <p:sldId id="294" r:id="rId41"/>
    <p:sldId id="295" r:id="rId42"/>
    <p:sldId id="333"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Lst>
  <p:sldSz cx="10080625" cy="7559675"/>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01"/>
    <p:restoredTop sz="82987"/>
  </p:normalViewPr>
  <p:slideViewPr>
    <p:cSldViewPr snapToGrid="0" snapToObjects="1">
      <p:cViewPr>
        <p:scale>
          <a:sx n="83" d="100"/>
          <a:sy n="83" d="100"/>
        </p:scale>
        <p:origin x="1304" y="280"/>
      </p:cViewPr>
      <p:guideLst/>
    </p:cSldViewPr>
  </p:slideViewPr>
  <p:notesTextViewPr>
    <p:cViewPr>
      <p:scale>
        <a:sx n="1" d="1"/>
        <a:sy n="1" d="1"/>
      </p:scale>
      <p:origin x="0" y="0"/>
    </p:cViewPr>
  </p:notesTextViewPr>
  <p:notesViewPr>
    <p:cSldViewPr snapToGrid="0" snapToObjects="1">
      <p:cViewPr varScale="1">
        <p:scale>
          <a:sx n="80" d="100"/>
          <a:sy n="80" d="100"/>
        </p:scale>
        <p:origin x="2616"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esProps" Target="presProps.xml"/><Relationship Id="rId81" Type="http://schemas.openxmlformats.org/officeDocument/2006/relationships/viewProps" Target="viewProps.xml"/><Relationship Id="rId82" Type="http://schemas.openxmlformats.org/officeDocument/2006/relationships/theme" Target="theme/theme1.xml"/><Relationship Id="rId83"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notesMaster" Target="notesMasters/notesMaster1.xml"/><Relationship Id="rId79" Type="http://schemas.openxmlformats.org/officeDocument/2006/relationships/handoutMaster" Target="handoutMasters/handout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Header Placeholder 5"/>
          <p:cNvSpPr txBox="1">
            <a:spLocks noGrp="1"/>
          </p:cNvSpPr>
          <p:nvPr>
            <p:ph type="hdr" sz="quarter"/>
          </p:nvPr>
        </p:nvSpPr>
        <p:spPr>
          <a:xfrm>
            <a:off x="0" y="0"/>
            <a:ext cx="3372840" cy="502560"/>
          </a:xfrm>
          <a:prstGeom prst="rect">
            <a:avLst/>
          </a:prstGeom>
          <a:noFill/>
          <a:ln>
            <a:noFill/>
          </a:ln>
        </p:spPr>
        <p:txBody>
          <a:bodyPr vert="horz" wrap="none" lIns="90000" tIns="45000" rIns="90000" bIns="45000" anchorCtr="0" compatLnSpc="0">
            <a:noAutofit/>
          </a:bodyPr>
          <a:lstStyle/>
          <a:p>
            <a:pPr marL="0" marR="0" lvl="0" indent="0" rtl="0" hangingPunct="0">
              <a:lnSpc>
                <a:spcPct val="150000"/>
              </a:lnSpc>
              <a:spcBef>
                <a:spcPts val="0"/>
              </a:spcBef>
              <a:spcAft>
                <a:spcPts val="0"/>
              </a:spcAft>
              <a:buNone/>
              <a:tabLst/>
              <a:defRPr sz="1400"/>
            </a:pPr>
            <a:endParaRPr lang="en-US" sz="1400" b="0" i="0" u="none" strike="noStrike" kern="1200">
              <a:ln>
                <a:noFill/>
              </a:ln>
              <a:latin typeface="Liberation Sans" pitchFamily="18"/>
              <a:ea typeface="WenQuanYi Zen Hei" pitchFamily="2"/>
              <a:cs typeface="Lohit Hindi" pitchFamily="2"/>
            </a:endParaRPr>
          </a:p>
        </p:txBody>
      </p:sp>
      <p:sp>
        <p:nvSpPr>
          <p:cNvPr id="7" name="Date Placeholder 6"/>
          <p:cNvSpPr txBox="1">
            <a:spLocks noGrp="1"/>
          </p:cNvSpPr>
          <p:nvPr>
            <p:ph type="dt" sz="quarter" idx="1"/>
          </p:nvPr>
        </p:nvSpPr>
        <p:spPr>
          <a:xfrm>
            <a:off x="4399200" y="0"/>
            <a:ext cx="3372840" cy="502560"/>
          </a:xfrm>
          <a:prstGeom prst="rect">
            <a:avLst/>
          </a:prstGeom>
          <a:noFill/>
          <a:ln>
            <a:noFill/>
          </a:ln>
        </p:spPr>
        <p:txBody>
          <a:bodyPr vert="horz" wrap="none" lIns="90000" tIns="45000" rIns="90000" bIns="45000" anchorCtr="0" compatLnSpc="0">
            <a:noAutofit/>
          </a:bodyPr>
          <a:lstStyle/>
          <a:p>
            <a:pPr marL="0" marR="0" lvl="0" indent="0" algn="r" rtl="0" hangingPunct="0">
              <a:lnSpc>
                <a:spcPct val="150000"/>
              </a:lnSpc>
              <a:spcBef>
                <a:spcPts val="0"/>
              </a:spcBef>
              <a:spcAft>
                <a:spcPts val="0"/>
              </a:spcAft>
              <a:buNone/>
              <a:tabLst/>
              <a:defRPr sz="1400"/>
            </a:pPr>
            <a:endParaRPr lang="en-US" sz="1400" b="0" i="0" u="none" strike="noStrike" kern="1200">
              <a:ln>
                <a:noFill/>
              </a:ln>
              <a:latin typeface="Liberation Sans" pitchFamily="18"/>
              <a:ea typeface="WenQuanYi Zen Hei" pitchFamily="2"/>
              <a:cs typeface="Lohit Hindi" pitchFamily="2"/>
            </a:endParaRPr>
          </a:p>
        </p:txBody>
      </p:sp>
      <p:sp>
        <p:nvSpPr>
          <p:cNvPr id="8" name="Footer Placeholder 7"/>
          <p:cNvSpPr txBox="1">
            <a:spLocks noGrp="1"/>
          </p:cNvSpPr>
          <p:nvPr>
            <p:ph type="ftr" sz="quarter" idx="2"/>
          </p:nvPr>
        </p:nvSpPr>
        <p:spPr>
          <a:xfrm>
            <a:off x="0" y="9555480"/>
            <a:ext cx="3372840" cy="502560"/>
          </a:xfrm>
          <a:prstGeom prst="rect">
            <a:avLst/>
          </a:prstGeom>
          <a:noFill/>
          <a:ln>
            <a:noFill/>
          </a:ln>
        </p:spPr>
        <p:txBody>
          <a:bodyPr vert="horz" wrap="none" lIns="90000" tIns="45000" rIns="90000" bIns="45000" anchor="b" anchorCtr="0" compatLnSpc="0">
            <a:noAutofit/>
          </a:bodyPr>
          <a:lstStyle/>
          <a:p>
            <a:pPr marL="0" marR="0" lvl="0" indent="0" rtl="0" hangingPunct="0">
              <a:lnSpc>
                <a:spcPct val="150000"/>
              </a:lnSpc>
              <a:spcBef>
                <a:spcPts val="0"/>
              </a:spcBef>
              <a:spcAft>
                <a:spcPts val="0"/>
              </a:spcAft>
              <a:buNone/>
              <a:tabLst/>
              <a:defRPr sz="1400"/>
            </a:pPr>
            <a:endParaRPr lang="en-US" sz="1400" b="0" i="0" u="none" strike="noStrike" kern="1200">
              <a:ln>
                <a:noFill/>
              </a:ln>
              <a:latin typeface="Liberation Sans" pitchFamily="18"/>
              <a:ea typeface="WenQuanYi Zen Hei" pitchFamily="2"/>
              <a:cs typeface="Lohit Hindi" pitchFamily="2"/>
            </a:endParaRPr>
          </a:p>
        </p:txBody>
      </p:sp>
      <p:sp>
        <p:nvSpPr>
          <p:cNvPr id="9" name="Slide Number Placeholder 8"/>
          <p:cNvSpPr txBox="1">
            <a:spLocks noGrp="1"/>
          </p:cNvSpPr>
          <p:nvPr>
            <p:ph type="sldNum" sz="quarter" idx="3"/>
          </p:nvPr>
        </p:nvSpPr>
        <p:spPr>
          <a:xfrm>
            <a:off x="4399200" y="9555480"/>
            <a:ext cx="3372840" cy="502560"/>
          </a:xfrm>
          <a:prstGeom prst="rect">
            <a:avLst/>
          </a:prstGeom>
          <a:noFill/>
          <a:ln>
            <a:noFill/>
          </a:ln>
        </p:spPr>
        <p:txBody>
          <a:bodyPr vert="horz" wrap="none" lIns="90000" tIns="45000" rIns="90000" bIns="45000" anchor="b" anchorCtr="0" compatLnSpc="0">
            <a:noAutofit/>
          </a:bodyPr>
          <a:lstStyle/>
          <a:p>
            <a:pPr marL="0" marR="0" lvl="0" indent="0" algn="r" rtl="0" hangingPunct="0">
              <a:lnSpc>
                <a:spcPct val="150000"/>
              </a:lnSpc>
              <a:spcBef>
                <a:spcPts val="0"/>
              </a:spcBef>
              <a:spcAft>
                <a:spcPts val="0"/>
              </a:spcAft>
              <a:buNone/>
              <a:tabLst/>
              <a:defRPr sz="1400"/>
            </a:pPr>
            <a:fld id="{60118549-D876-4CD0-A360-5984D5E4AF60}" type="slidenum">
              <a:t>‹#›</a:t>
            </a:fld>
            <a:endParaRPr lang="en-US" sz="1400" b="0" i="0" u="none" strike="noStrike" kern="1200">
              <a:ln>
                <a:noFill/>
              </a:ln>
              <a:latin typeface="Liberation Sans" pitchFamily="18"/>
              <a:ea typeface="WenQuanYi Zen Hei" pitchFamily="2"/>
              <a:cs typeface="Lohit Hindi" pitchFamily="2"/>
            </a:endParaRPr>
          </a:p>
        </p:txBody>
      </p:sp>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8A2C8564-8F76-4620-BAE4-5F1FC373E94B}" type="datetimeFigureOut">
              <a:rPr lang="en-US"/>
              <a:t>10/22/17</a:t>
            </a:fld>
            <a:endParaRPr lang="en-US"/>
          </a:p>
        </p:txBody>
      </p:sp>
      <p:sp>
        <p:nvSpPr>
          <p:cNvPr id="4" name="Footer Placeholder 3"/>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402138" y="9553575"/>
            <a:ext cx="3368675" cy="504825"/>
          </a:xfrm>
          <a:prstGeom prst="rect">
            <a:avLst/>
          </a:prstGeom>
        </p:spPr>
        <p:txBody>
          <a:bodyPr vert="horz" lIns="91440" tIns="45720" rIns="91440" bIns="45720" rtlCol="0" anchor="b"/>
          <a:lstStyle>
            <a:lvl1pPr algn="r">
              <a:defRPr sz="1200"/>
            </a:lvl1pPr>
          </a:lstStyle>
          <a:p>
            <a:fld id="{6675ADFA-EA18-43E2-B0D3-D8CABE9696D2}" type="slidenum">
              <a:t>‹#›</a:t>
            </a:fld>
            <a:endParaRPr lang="en-US"/>
          </a:p>
        </p:txBody>
      </p:sp>
    </p:spTree>
    <p:extLst>
      <p:ext uri="{BB962C8B-B14F-4D97-AF65-F5344CB8AC3E}">
        <p14:creationId xmlns:p14="http://schemas.microsoft.com/office/powerpoint/2010/main" val="13204775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C2BC5960-66A6-4639-BDC7-B85BFF6CCED8}" type="datetimeFigureOut">
              <a:rPr lang="en-US"/>
              <a:t>10/22/17</a:t>
            </a:fld>
            <a:endParaRPr lang="en-US"/>
          </a:p>
        </p:txBody>
      </p:sp>
      <p:sp>
        <p:nvSpPr>
          <p:cNvPr id="4" name="Slide Image Placeholder 3"/>
          <p:cNvSpPr>
            <a:spLocks noGrp="1" noRot="1" noChangeAspect="1"/>
          </p:cNvSpPr>
          <p:nvPr>
            <p:ph type="sldImg" idx="2"/>
          </p:nvPr>
        </p:nvSpPr>
        <p:spPr>
          <a:xfrm>
            <a:off x="1624013" y="1257300"/>
            <a:ext cx="4524375"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Image Placeholder 7"/>
          <p:cNvSpPr>
            <a:spLocks noGrp="1" noRot="1" noChangeAspect="1"/>
          </p:cNvSpPr>
          <p:nvPr>
            <p:ph type="sldImg" idx="2"/>
          </p:nvPr>
        </p:nvSpPr>
        <p:spPr>
          <a:xfrm>
            <a:off x="1371599" y="764280"/>
            <a:ext cx="5028480" cy="3771360"/>
          </a:xfrm>
          <a:prstGeom prst="rect">
            <a:avLst/>
          </a:prstGeom>
          <a:noFill/>
          <a:ln>
            <a:noFill/>
            <a:prstDash val="solid"/>
          </a:ln>
        </p:spPr>
      </p:sp>
      <p:sp>
        <p:nvSpPr>
          <p:cNvPr id="9" name="Notes Placeholder 8"/>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10" name="Header Placeholder 9"/>
          <p:cNvSpPr txBox="1">
            <a:spLocks noGrp="1"/>
          </p:cNvSpPr>
          <p:nvPr>
            <p:ph type="hdr" sz="quarter"/>
          </p:nvPr>
        </p:nvSpPr>
        <p:spPr>
          <a:xfrm>
            <a:off x="0" y="0"/>
            <a:ext cx="3372840" cy="502560"/>
          </a:xfrm>
          <a:prstGeom prst="rect">
            <a:avLst/>
          </a:prstGeom>
          <a:noFill/>
          <a:ln>
            <a:noFill/>
          </a:ln>
        </p:spPr>
        <p:txBody>
          <a:bodyPr lIns="0" tIns="0" rIns="0" bIns="0"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11" name="Date Placeholder 10"/>
          <p:cNvSpPr txBox="1">
            <a:spLocks noGrp="1"/>
          </p:cNvSpPr>
          <p:nvPr>
            <p:ph type="dt" idx="1"/>
          </p:nvPr>
        </p:nvSpPr>
        <p:spPr>
          <a:xfrm>
            <a:off x="4399200" y="0"/>
            <a:ext cx="3372840" cy="502560"/>
          </a:xfrm>
          <a:prstGeom prst="rect">
            <a:avLst/>
          </a:prstGeom>
          <a:noFill/>
          <a:ln>
            <a:noFill/>
          </a:ln>
        </p:spPr>
        <p:txBody>
          <a:bodyPr lIns="0" tIns="0" rIns="0" bIns="0"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12" name="Footer Placeholder 11"/>
          <p:cNvSpPr txBox="1">
            <a:spLocks noGrp="1"/>
          </p:cNvSpPr>
          <p:nvPr>
            <p:ph type="ftr" sz="quarter" idx="4"/>
          </p:nvPr>
        </p:nvSpPr>
        <p:spPr>
          <a:xfrm>
            <a:off x="0" y="9555480"/>
            <a:ext cx="3372840" cy="502560"/>
          </a:xfrm>
          <a:prstGeom prst="rect">
            <a:avLst/>
          </a:prstGeom>
          <a:noFill/>
          <a:ln>
            <a:noFill/>
          </a:ln>
        </p:spPr>
        <p:txBody>
          <a:bodyPr lIns="0" tIns="0" rIns="0" bIns="0" anchor="b"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13" name="Slide Number Placeholder 12"/>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fld id="{463F7519-7AE4-4B65-A39F-C438CADA8C94}" type="slidenum">
              <a:t>‹#›</a:t>
            </a:fld>
            <a:endParaRPr lang="en-US"/>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235BD2B6-23E1-489E-BE3B-61D63FAB9F7D}" type="slidenum">
              <a:t>‹#›</a:t>
            </a:fld>
            <a:endParaRPr lang="en-US"/>
          </a:p>
        </p:txBody>
      </p:sp>
    </p:spTree>
    <p:extLst>
      <p:ext uri="{BB962C8B-B14F-4D97-AF65-F5344CB8AC3E}">
        <p14:creationId xmlns:p14="http://schemas.microsoft.com/office/powerpoint/2010/main" val="3594495608"/>
      </p:ext>
    </p:extLst>
  </p:cSld>
  <p:clrMap bg1="lt1" tx1="dk1" bg2="lt2" tx2="dk2" accent1="accent1" accent2="accent2" accent3="accent3" accent4="accent4" accent5="accent5" accent6="accent6" hlink="hlink" folHlink="folHlink"/>
  <p:hf hdr="0" ftr="0" dt="0"/>
  <p:notesStyle>
    <a:lvl1pPr marL="216000" marR="0" indent="-216000" rtl="0" hangingPunct="0">
      <a:tabLst/>
      <a:defRPr lang="en-US" sz="2000" b="0" i="0" u="none" strike="noStrike" kern="1200">
        <a:ln>
          <a:noFill/>
        </a:ln>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69F09E0-6EBC-49B3-B351-3D8764EA56A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6961E8C-AB43-46A6-BB95-904FDE8AF88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a:t>
            </a:fld>
            <a:endParaRPr lang="uk-U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7E1E1FC-BE04-4C0E-B08A-878DF182228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831618B-838C-4220-BC6A-B85B8270BC9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TextBox 2"/>
          <p:cNvSpPr txBox="1"/>
          <p:nvPr/>
        </p:nvSpPr>
        <p:spPr>
          <a:xfrm>
            <a:off x="777600" y="4777560"/>
            <a:ext cx="6217560" cy="4525920"/>
          </a:xfrm>
          <a:prstGeom prst="rect">
            <a:avLst/>
          </a:prstGeom>
          <a:noFill/>
          <a:ln>
            <a:noFill/>
          </a:ln>
        </p:spPr>
        <p:txBody>
          <a:bodyPr lIns="0" tIns="0" rIns="0" bIns="0"/>
          <a:lstStyle/>
          <a:p>
            <a:pPr marL="216000" marR="0" lvl="0" indent="-216000" rtl="0" hangingPunct="0">
              <a:buNone/>
              <a:tabLst/>
            </a:pPr>
            <a:r>
              <a:rPr lang="en-US" sz="2000" b="0" i="0" u="none" strike="noStrike" kern="1200">
                <a:ln>
                  <a:noFill/>
                </a:ln>
                <a:latin typeface="Liberation Sans" pitchFamily="18"/>
                <a:ea typeface="WenQuanYi Zen Hei" pitchFamily="2"/>
                <a:cs typeface="Lohit Hindi" pitchFamily="2"/>
              </a:rPr>
              <a:t>****Instead of solving these mentioned problems and challenges from point of view of learning algorithm itself, we focus on data synthesis. Simply put, I create synthetic data, on one hand, to ease data labeling work in a supervised learning algorithm, on the other hand, to boosting performance of a learning algorithm.</a:t>
            </a:r>
          </a:p>
          <a:p>
            <a:pPr marL="216000" marR="0" lvl="0" indent="-216000" rtl="0" hangingPunct="0">
              <a:buNone/>
              <a:tabLst/>
            </a:pPr>
            <a:endParaRPr lang="en-US" sz="2000" b="0" i="0" u="none" strike="noStrike" kern="1200">
              <a:ln>
                <a:noFill/>
              </a:ln>
              <a:latin typeface="Liberation Sans" pitchFamily="18"/>
              <a:ea typeface="WenQuanYi Zen Hei" pitchFamily="2"/>
              <a:cs typeface="Lohit Hindi" pitchFamily="2"/>
            </a:endParaRPr>
          </a:p>
          <a:p>
            <a:pPr marL="216000" marR="0" lvl="0" indent="-216000" rtl="0" hangingPunct="0">
              <a:buNone/>
              <a:tabLst/>
            </a:pPr>
            <a:r>
              <a:rPr lang="en-US" sz="2000" b="0" i="0" u="none" strike="noStrike" kern="1200">
                <a:ln>
                  <a:noFill/>
                </a:ln>
                <a:latin typeface="Liberation Sans" pitchFamily="18"/>
                <a:ea typeface="WenQuanYi Zen Hei" pitchFamily="2"/>
                <a:cs typeface="Lohit Hindi" pitchFamily="2"/>
              </a:rPr>
              <a:t>****The topic is very challenging and there are many problems we need to solve. For example, how synthetic data should be generated, how to learning the synthetic data, so the learner later on can be used to recognize actual data.</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10</a:t>
            </a:fld>
            <a:endParaRPr lang="uk-U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6E3B047-EDE8-4E31-BE8D-9504108A400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EF794CB-7193-4FAA-A51D-44366ADBD8C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11</a:t>
            </a:fld>
            <a:endParaRPr lang="uk-U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B2599AF-4CB0-4AC0-9F6E-33D7E910AAD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2B621A0-6BC4-4C15-9234-C058D354440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Geometric trans: Transform</a:t>
            </a:r>
            <a:r>
              <a:rPr lang="en-US" baseline="0" dirty="0" smtClean="0"/>
              <a:t> images in different ways: translate, rotate, stretch etc.</a:t>
            </a:r>
          </a:p>
          <a:p>
            <a:r>
              <a:rPr lang="en-US" dirty="0" smtClean="0"/>
              <a:t>Color trans: adding color noise, change contrast, saturation,</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12</a:t>
            </a:fld>
            <a:endParaRPr lang="uk-U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496BA69-1D42-4F1E-881A-E923391E9F0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B420600-3AD6-4D0F-BACC-2CA73779548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13</a:t>
            </a:fld>
            <a:endParaRPr lang="uk-U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FD866F2-91F9-4C9A-9AD6-60200E4E341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9F7DA4C-1057-4A85-9886-195039A21C5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14</a:t>
            </a:fld>
            <a:endParaRPr lang="uk-U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155BC01-341C-4B17-8117-729036236A0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DD3FDF2-A49B-4BA0-AE6C-E36341D0EF6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15</a:t>
            </a:fld>
            <a:endParaRPr lang="uk-U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4B9651D-7160-4B01-85A4-F961CBFA7D0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AC44A0D-B554-4199-9158-41342789518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16</a:t>
            </a:fld>
            <a:endParaRPr lang="uk-U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0BD432F-5C79-4507-9E24-C92CAAB59E9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7DEFC30-C5DC-43BE-973C-53DE506D2AE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17</a:t>
            </a:fld>
            <a:endParaRPr lang="uk-U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445ADD9-DC6C-4C9D-897C-AA38D7A7EAA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027A06E-3C85-49C6-A146-FB6FCAF6C61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18</a:t>
            </a:fld>
            <a:endParaRPr lang="uk-U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AF856E8-C278-402B-8DD6-7CE5AAFD1E2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B9FCB63-71C2-42EC-B170-65F15F98FAE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19</a:t>
            </a:fld>
            <a:endParaRPr lang="uk-U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6EE1523-2C73-4FC8-8C87-BB1BF8CF3AB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62A9B72-5F2F-4D10-BBF2-A20E8A14F03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spAutoFit/>
          </a:bodyPr>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a:t>
            </a:fld>
            <a:endParaRPr lang="uk-U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CDEE5C6-F92F-41CF-8772-6988876AC03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B613857-8266-4BBC-99B5-124B3148900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20</a:t>
            </a:fld>
            <a:endParaRPr lang="uk-U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E86D2F8-9BFA-4F66-90B6-B45FD5868C2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16B0E8B-C802-4CD4-96DE-28681478FF3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21</a:t>
            </a:fld>
            <a:endParaRPr lang="uk-U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B861871-E0DB-4978-AC84-47EAB82F89E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A43360-872D-4712-8456-17CF158A0C4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22</a:t>
            </a:fld>
            <a:endParaRPr lang="uk-U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6997E99-D387-4046-A369-5403A96AFC7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AA024D9-ACCB-48E1-A96B-BC8905EE3FF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23</a:t>
            </a:fld>
            <a:endParaRPr lang="uk-U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1A93901-3E38-4205-97FC-11A49951A98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537CDF2-F073-47A6-97C4-63A78D8119F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24</a:t>
            </a:fld>
            <a:endParaRPr lang="uk-U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9057881-9432-4714-A01D-F5C87C08E73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8C2B5DF-6336-4EDD-92A6-BE6B0DF7EFE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25</a:t>
            </a:fld>
            <a:endParaRPr lang="uk-U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83188DD-8DAE-4E7F-9419-FDB568390DF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9F8C5FA-6C91-4553-925D-75BC4F1FEC3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26</a:t>
            </a:fld>
            <a:endParaRPr lang="uk-U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E32F12A-A1B9-4673-92A2-A8A189EB38E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915460B-CD81-47FE-8FF1-2F0CA0D144D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27</a:t>
            </a:fld>
            <a:endParaRPr lang="uk-U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3B60C81-0336-497A-A1B7-632F3C0E33F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0D8AF17-B16C-45C7-86D2-3CA1D659E8E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28</a:t>
            </a:fld>
            <a:endParaRPr lang="uk-U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6C9CEF8-8E71-4219-8FA2-255B6E6D57C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D804C5A-152E-476B-9D1B-386A6D39AF1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29</a:t>
            </a:fld>
            <a:endParaRPr lang="uk-U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58CA674-46D5-4091-AF33-E2CAD20D77B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6A45FA1-B129-4BBB-9FDE-22D059544BE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a:t>
            </a:fld>
            <a:endParaRPr lang="uk-U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6B30DA7-A57B-469A-988A-30C82E5E1F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1D58D54-0617-44F1-82FD-EF3438F8065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30</a:t>
            </a:fld>
            <a:endParaRPr lang="uk-U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6B30DA7-A57B-469A-988A-30C82E5E1F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1D58D54-0617-44F1-82FD-EF3438F8065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31</a:t>
            </a:fld>
            <a:endParaRPr lang="uk-UA"/>
          </a:p>
        </p:txBody>
      </p:sp>
    </p:spTree>
    <p:extLst>
      <p:ext uri="{BB962C8B-B14F-4D97-AF65-F5344CB8AC3E}">
        <p14:creationId xmlns:p14="http://schemas.microsoft.com/office/powerpoint/2010/main" val="1869581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6B30DA7-A57B-469A-988A-30C82E5E1F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1D58D54-0617-44F1-82FD-EF3438F8065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32</a:t>
            </a:fld>
            <a:endParaRPr lang="uk-UA"/>
          </a:p>
        </p:txBody>
      </p:sp>
    </p:spTree>
    <p:extLst>
      <p:ext uri="{BB962C8B-B14F-4D97-AF65-F5344CB8AC3E}">
        <p14:creationId xmlns:p14="http://schemas.microsoft.com/office/powerpoint/2010/main" val="2173138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1F8C572-92E4-4CD5-A0D1-491DD77E777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EAE1AC1-E3EC-44D5-A15B-628E704944C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33</a:t>
            </a:fld>
            <a:endParaRPr lang="uk-U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235DB61-3FAB-4916-B30F-365ED86C158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00053D3-3714-4E2C-8AF2-95CDE78E4B3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34</a:t>
            </a:fld>
            <a:endParaRPr lang="uk-U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E9AC09C-085C-473C-8BAC-34F14FFAB13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EBC8D62-32D4-40B6-95C4-ABCCA30C54A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35</a:t>
            </a:fld>
            <a:endParaRPr lang="uk-U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EAD0C5D-10FD-45B3-A190-06F26296105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93FBEBF-D1A1-4FC9-9A73-91D3F5C50D6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36</a:t>
            </a:fld>
            <a:endParaRPr lang="uk-U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E9DA60-23A7-42E0-9273-8421F70A561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4F5C0BF-0556-4418-B9FA-C972CD8945B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37</a:t>
            </a:fld>
            <a:endParaRPr lang="uk-U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E9DA60-23A7-42E0-9273-8421F70A561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4F5C0BF-0556-4418-B9FA-C972CD8945B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38</a:t>
            </a:fld>
            <a:endParaRPr lang="uk-UA"/>
          </a:p>
        </p:txBody>
      </p:sp>
    </p:spTree>
    <p:extLst>
      <p:ext uri="{BB962C8B-B14F-4D97-AF65-F5344CB8AC3E}">
        <p14:creationId xmlns:p14="http://schemas.microsoft.com/office/powerpoint/2010/main" val="1161627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B0EA346-5E7C-42E3-A7F5-A0ACFC100BA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2044277-3871-4E56-B8ED-D8D48FB75B4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39</a:t>
            </a:fld>
            <a:endParaRPr lang="uk-U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033B964-AE5A-4952-BF39-A397CE8D71F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947C0E4-B868-4557-B798-44F178CF262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6401160"/>
          </a:xfrm>
          <a:noFill/>
          <a:ln>
            <a:noFill/>
          </a:ln>
        </p:spPr>
        <p:txBody>
          <a:bodyPr lIns="0" tIns="0" rIns="0" bIns="0"/>
          <a:lstStyle/>
          <a:p>
            <a:pPr lvl="0"/>
            <a:r>
              <a:rPr lang="en-US" sz="1600" b="1" dirty="0" smtClean="0"/>
              <a:t>The more complicated</a:t>
            </a:r>
            <a:r>
              <a:rPr lang="en-US" sz="1600" b="1" baseline="0" dirty="0" smtClean="0"/>
              <a:t> model is, the better results will be. </a:t>
            </a:r>
          </a:p>
          <a:p>
            <a:pPr lvl="0"/>
            <a:endParaRPr lang="en-US" sz="1600" b="1" baseline="0" dirty="0" smtClean="0"/>
          </a:p>
          <a:p>
            <a:pPr lvl="0"/>
            <a:r>
              <a:rPr lang="en-US" sz="1600" b="1" baseline="0" dirty="0" smtClean="0"/>
              <a:t>More complicate model, more data </a:t>
            </a:r>
            <a:r>
              <a:rPr lang="en-US" sz="1600" b="1" baseline="0" dirty="0" err="1" smtClean="0"/>
              <a:t>disired</a:t>
            </a:r>
            <a:r>
              <a:rPr lang="en-US" sz="1600" b="1" baseline="0" dirty="0" smtClean="0"/>
              <a:t>.</a:t>
            </a:r>
            <a:endParaRPr lang="en-US" sz="1600" b="1"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a:t>
            </a:fld>
            <a:endParaRPr lang="uk-U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35AE1A4-0E34-4692-88CD-96518FC5315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7938346-5655-4D5C-917E-E3490ED75CC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40</a:t>
            </a:fld>
            <a:endParaRPr lang="uk-U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5E0F4BD-BD6E-49C3-AC43-18D73B26209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9A90593-178E-4C14-A50C-97225568FA0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41</a:t>
            </a:fld>
            <a:endParaRPr lang="uk-U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5344222-C5F3-484E-A26E-57483428111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CF6A455-0098-449F-A6BC-A4248B23754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43</a:t>
            </a:fld>
            <a:endParaRPr lang="uk-U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91CB5F3-9396-419D-9C2D-5BD6B781223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61D5984-39E7-4688-828C-CF96973094E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44</a:t>
            </a:fld>
            <a:endParaRPr lang="uk-U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F5221CB-FC9B-4EB6-973D-0383001395D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03F6576-D265-4415-AB41-F72E3DB505C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45</a:t>
            </a:fld>
            <a:endParaRPr lang="uk-U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34B243D-3369-4F8D-AA23-431A8529198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4C197D2-6672-43CE-9A2A-ED04714C60C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46</a:t>
            </a:fld>
            <a:endParaRPr lang="uk-U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1FF3BA7-82F3-4896-A674-3464C914254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A1E4B44-823D-4392-A7F9-395CA0469A4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47</a:t>
            </a:fld>
            <a:endParaRPr lang="uk-U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4660AFB-C962-4CE3-B931-F63B68D96A7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57A56C3-41FC-473F-9A5C-1EC1AF33F1C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48</a:t>
            </a:fld>
            <a:endParaRPr lang="uk-U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3C40E16-79A1-4DE6-B65B-D2B85ADC799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050CDB4-7254-42ED-B399-E2AA0CAAFC0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49</a:t>
            </a:fld>
            <a:endParaRPr lang="uk-U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28DC2CA-DC96-4BC6-98C3-CF6818FF9FD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34C3567-6775-4329-A036-3F4D140067E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50</a:t>
            </a:fld>
            <a:endParaRPr lang="uk-U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4BC1843-2854-437D-995A-991EC32C211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5696BE0-D292-4070-A63D-65923EEC169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sz="2000" b="1" dirty="0" smtClean="0"/>
              <a:t>****Rare cases:</a:t>
            </a:r>
          </a:p>
          <a:p>
            <a:pPr lvl="0"/>
            <a:r>
              <a:rPr lang="en-US" sz="2000" dirty="0" smtClean="0"/>
              <a:t>--in an absolute sense.</a:t>
            </a:r>
          </a:p>
          <a:p>
            <a:pPr lvl="0"/>
            <a:r>
              <a:rPr lang="en-US" sz="2000" dirty="0" smtClean="0"/>
              <a:t>--Difficult to detect regularities with in rare data.</a:t>
            </a:r>
          </a:p>
          <a:p>
            <a:pPr lvl="0"/>
            <a:r>
              <a:rPr lang="en-US" sz="2000" dirty="0" smtClean="0"/>
              <a:t>--Researches in the past shown that rare cases have a much higher misclassification rate than common cases.</a:t>
            </a:r>
          </a:p>
          <a:p>
            <a:pPr lvl="0"/>
            <a:endParaRPr lang="en-US" sz="2000" dirty="0" smtClean="0"/>
          </a:p>
          <a:p>
            <a:pPr lvl="0"/>
            <a:r>
              <a:rPr lang="en-US" sz="2000" b="1" dirty="0" smtClean="0"/>
              <a:t>****Rare classes:</a:t>
            </a:r>
          </a:p>
          <a:p>
            <a:pPr lvl="0"/>
            <a:r>
              <a:rPr lang="en-US" sz="2000" dirty="0" smtClean="0"/>
              <a:t>--objects are rare relative to other objects. Like a needle in a haystack.</a:t>
            </a:r>
          </a:p>
          <a:p>
            <a:pPr lvl="0"/>
            <a:r>
              <a:rPr lang="en-US" sz="2000" dirty="0" smtClean="0"/>
              <a:t>--mining this kind of data is hard is because, rare objects are not easily located using greedy search heuristics and more global methods are, in general, not tractable.</a:t>
            </a:r>
          </a:p>
          <a:p>
            <a:pPr lvl="0"/>
            <a:endParaRPr lang="en-US" sz="2000" dirty="0" smtClean="0"/>
          </a:p>
          <a:p>
            <a:pPr lvl="0"/>
            <a:r>
              <a:rPr lang="en-US" sz="2000" b="1" dirty="0" smtClean="0"/>
              <a:t>****Problems of rarity learning:</a:t>
            </a:r>
          </a:p>
          <a:p>
            <a:pPr lvl="0"/>
            <a:r>
              <a:rPr lang="en-US" sz="2000" dirty="0" smtClean="0"/>
              <a:t>--Improper evaluation metrics.</a:t>
            </a:r>
          </a:p>
          <a:p>
            <a:pPr lvl="0"/>
            <a:r>
              <a:rPr lang="en-US" sz="2000" dirty="0" smtClean="0"/>
              <a:t>  Metrics are used to guide the data mining algorithm and to evaluate the results of data mining. If the metric does not take care of rarity, then data mining is not likely to handle rare classes very well.</a:t>
            </a:r>
          </a:p>
          <a:p>
            <a:pPr lvl="0"/>
            <a:r>
              <a:rPr lang="en-US" sz="2000" dirty="0" smtClean="0"/>
              <a:t>--Inappropriate inductive bias</a:t>
            </a:r>
          </a:p>
          <a:p>
            <a:pPr lvl="0"/>
            <a:r>
              <a:rPr lang="en-US" sz="2000" dirty="0" smtClean="0"/>
              <a:t>  Bias is crucial to data mining performance. Many learners utilize a general bias to avoid over-fitting, however, this bias can adversely impact the ability to learn rare cases.</a:t>
            </a:r>
          </a:p>
          <a:p>
            <a:pPr lvl="0"/>
            <a:r>
              <a:rPr lang="en-US" sz="2000" dirty="0" smtClean="0"/>
              <a:t>–Noise</a:t>
            </a:r>
          </a:p>
          <a:p>
            <a:pPr lvl="0"/>
            <a:r>
              <a:rPr lang="en-US" sz="2000" dirty="0" smtClean="0"/>
              <a:t>  Noise has a greater impact on rare cases than on common cases. Because for common cases, learner has a better ability to generalize when having noise.</a:t>
            </a:r>
          </a:p>
          <a:p>
            <a:pPr lvl="0"/>
            <a:endParaRPr lang="en-US" sz="2000" dirty="0" smtClean="0"/>
          </a:p>
          <a:p>
            <a:pPr lvl="0"/>
            <a:endParaRPr lang="en-US" sz="2000" b="1" dirty="0" smtClean="0"/>
          </a:p>
          <a:p>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a:t>
            </a:fld>
            <a:endParaRPr lang="uk-U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9CD1D45-11CA-44FC-ABF5-06BF1B9A6A0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7519D74-4F61-4B03-94EA-5FE1DC398D1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51</a:t>
            </a:fld>
            <a:endParaRPr lang="uk-U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6BFCA9E-230B-48C6-BC2D-72A6D3CE964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850E9F2-84D8-4DB6-89F0-173A587623E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52</a:t>
            </a:fld>
            <a:endParaRPr lang="uk-U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3489183-C987-4F7D-AF0E-FCF3D48A45B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EEE4C24-65CD-4424-A227-276EC868AC8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53</a:t>
            </a:fld>
            <a:endParaRPr lang="uk-U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F791547-643C-4FDB-A819-5513F5D6260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57267BC-C4D9-4EB8-99C3-56299B28AAB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54</a:t>
            </a:fld>
            <a:endParaRPr lang="uk-U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EB2DB44-5BB9-4A23-8047-ACD5047ACD7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EB60D3D-48CE-4147-923E-D4239437F51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55</a:t>
            </a:fld>
            <a:endParaRPr lang="uk-U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E39E292-BBDC-4A6E-A770-2FF296A6B10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6C34E8F-9305-4F02-BECC-5710B0F7017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56</a:t>
            </a:fld>
            <a:endParaRPr lang="uk-U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1DDF8A6-9B58-4526-B7D0-1C3EE170DDB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905FB7D-F337-401E-BF23-5493859AD43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57</a:t>
            </a:fld>
            <a:endParaRPr lang="uk-U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12FB11B-564C-4BCF-8FDB-AA719D95D4F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14A2866-4D2C-40D8-8980-F7A6EE2E365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58</a:t>
            </a:fld>
            <a:endParaRPr lang="uk-U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7F8F952-8E2A-4B5C-8520-F02A67AC8D5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B88F52D-AF8C-4342-A586-E79164FB383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59</a:t>
            </a:fld>
            <a:endParaRPr lang="uk-UA"/>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A8379C8-0795-4A0E-8411-E68E31F7CC3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1DC4A2D-4018-4839-B0AF-AD2C644ACF3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60</a:t>
            </a:fld>
            <a:endParaRPr lang="uk-U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C06B76B-D5C0-43EA-97C4-E01D504EB85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B774037-6E45-4975-A240-40D5F79C27A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a:t>
            </a:fld>
            <a:endParaRPr lang="uk-UA"/>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93C07BF-A102-4793-8719-82CFBD07BB6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3A4FB27-E4C7-46CA-AC01-6DDBFE14B5E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61</a:t>
            </a:fld>
            <a:endParaRPr lang="uk-U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06CE54F-7A57-4AC4-8F00-F8F563800B4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F822518-8561-4303-8A24-48E759CED9D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607640"/>
          </a:xfrm>
          <a:noFill/>
          <a:ln>
            <a:noFill/>
          </a:ln>
        </p:spPr>
        <p:txBody>
          <a:bodyPr lIns="0" tIns="0" rIns="0" bIns="0"/>
          <a:lstStyle/>
          <a:p>
            <a:pPr lvl="0"/>
            <a:r>
              <a:rPr lang="en-US" sz="1800"/>
              <a:t>Usually, for a general learning algorithm, to achieve the best performance, a balanced dataset is always desired.</a:t>
            </a:r>
          </a:p>
          <a:p>
            <a:pPr lvl="0"/>
            <a:endParaRPr lang="en-US" sz="1800"/>
          </a:p>
          <a:p>
            <a:pPr lvl="0"/>
            <a:r>
              <a:rPr lang="en-US" sz="1800"/>
              <a:t>If such data is not given initially, then you need some special techniques to help you achieve a better performance.</a:t>
            </a:r>
          </a:p>
          <a:p>
            <a:pPr lvl="0"/>
            <a:endParaRPr lang="en-US" sz="1800"/>
          </a:p>
          <a:p>
            <a:pPr lvl="0"/>
            <a:r>
              <a:rPr lang="en-US" sz="1800"/>
              <a:t>Usually, the difficulty of learning from a imbalanced dataset comes from three aspects.</a:t>
            </a:r>
          </a:p>
          <a:p>
            <a:pPr lvl="0"/>
            <a:endParaRPr lang="en-US" sz="1800"/>
          </a:p>
          <a:p>
            <a:pPr lvl="0"/>
            <a:r>
              <a:rPr lang="en-US" sz="1800"/>
              <a:t>1. it is difficult for learning algorithm to approximate the truth decision boundary.</a:t>
            </a:r>
          </a:p>
          <a:p>
            <a:pPr lvl="0"/>
            <a:r>
              <a:rPr lang="en-US" sz="1800"/>
              <a:t>2. Second, many classification algorithms utilize a general bias for better generalization and to avoid overfitting during learning.</a:t>
            </a:r>
          </a:p>
          <a:p>
            <a:pPr lvl="0"/>
            <a:r>
              <a:rPr lang="en-US" sz="1800"/>
              <a:t>3. Last but not least, noise exerts a greater impact on the minority class, because in this case it is more difficult for a classifier to distinguish noise from minority data.</a:t>
            </a:r>
          </a:p>
          <a:p>
            <a:pPr lvl="0"/>
            <a:endParaRPr lang="en-US" sz="180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62</a:t>
            </a:fld>
            <a:endParaRPr lang="uk-U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090BD53-5B83-4F93-B702-8AEADFFFF6E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CCCAAB8-5004-4BF0-BD4D-3B77DADDF93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1. different cost weights are formed in a cost matrix which is applied to misclassified samples during learning.</a:t>
            </a:r>
          </a:p>
          <a:p>
            <a:pPr lvl="0"/>
            <a:endParaRPr lang="en-US"/>
          </a:p>
          <a:p>
            <a:pPr lvl="0"/>
            <a:r>
              <a:rPr lang="en-US"/>
              <a:t>2. In some learning algorithm where kernel techniques are used, to tackle imbalanced problem. The kernel usually is designed to be more resistant to imbalanced data.</a:t>
            </a:r>
          </a:p>
          <a:p>
            <a:pPr lvl="0"/>
            <a:endParaRPr lang="en-US"/>
          </a:p>
          <a:p>
            <a:pPr lvl="0"/>
            <a:r>
              <a:rPr lang="en-US"/>
              <a:t>3. You can either oversample minority class or downsampling majority class.</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63</a:t>
            </a:fld>
            <a:endParaRPr lang="uk-U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7C16686-D8D7-485A-82BA-924BE23F6795}"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C782198-FF8C-475D-9159-C2824D5AB0E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1. Blue stars represent minority class, circles are samples of majority class.</a:t>
            </a:r>
          </a:p>
          <a:p>
            <a:pPr lvl="0"/>
            <a:r>
              <a:rPr lang="en-US"/>
              <a:t>2. Let us suppose that the red dashed box around minority class is a ground truth decision boundary of the minority class.</a:t>
            </a:r>
          </a:p>
          <a:p>
            <a:pPr lvl="0"/>
            <a:r>
              <a:rPr lang="en-US"/>
              <a:t>3. Now, if we add more and more identical copies of existing data for minority class. You sort of push a classification algorithm to focus on learning each single location of data in the minority class, which in turn will force the decision boundary to shrink and form decision boundary around each sample of the minority class. And at the end, the learning algorithm will overfitting.</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64</a:t>
            </a:fld>
            <a:endParaRPr lang="uk-UA"/>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EA41983-6D29-447C-B2C9-0C44E36482D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00FEFCF-BCD4-4C96-8D36-CA69194223F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8024039"/>
          </a:xfrm>
          <a:noFill/>
          <a:ln>
            <a:noFill/>
          </a:ln>
        </p:spPr>
        <p:txBody>
          <a:bodyPr lIns="0" tIns="0" rIns="0" bIns="0"/>
          <a:lstStyle/>
          <a:p>
            <a:pPr lvl="0" algn="just"/>
            <a:r>
              <a:rPr lang="en-US" sz="1600"/>
              <a:t>1. Another famous oversampling technique is called denoted as SMOTE which is short for Synthetic Minority Oversampling Technique.</a:t>
            </a:r>
          </a:p>
          <a:p>
            <a:pPr lvl="0" algn="just"/>
            <a:r>
              <a:rPr lang="en-US" sz="1600"/>
              <a:t>2. The basic idea about SMOTE is that, it will evenly and randomly pick samples or we call it seeds from minority class.</a:t>
            </a:r>
          </a:p>
          <a:p>
            <a:pPr lvl="0" algn="just"/>
            <a:r>
              <a:rPr lang="en-US" sz="1600"/>
              <a:t>3. Once a seed is chosen, SMOTE will look at neighbors of the seed, and do an other random pick to choose one of neighbors.</a:t>
            </a:r>
          </a:p>
          <a:p>
            <a:pPr lvl="0" algn="just"/>
            <a:r>
              <a:rPr lang="en-US" sz="1600"/>
              <a:t>4. Then to get a feature representation for a new synthetic sample, SMOTE will do a linear interpolation between the seed and its picked neighbor.</a:t>
            </a:r>
          </a:p>
          <a:p>
            <a:pPr lvl="0" algn="just"/>
            <a:r>
              <a:rPr lang="en-US" sz="1600"/>
              <a:t>5. SMOTE will iterative this process until the distribution of all classes becoming even.</a:t>
            </a:r>
          </a:p>
          <a:p>
            <a:pPr lvl="0" algn="just"/>
            <a:r>
              <a:rPr lang="en-US" sz="1600"/>
              <a:t>6. However, usually in a classification problem, we hope an added synthetic data can help improve the decision boundary. But, for example in this plot, suppose we are adding a new synthetic sample to a place which is far away from the decision boundary, then it has nothing to do to improve the decision boundary. In this case, we waste this synthetic sample.</a:t>
            </a:r>
          </a:p>
          <a:p>
            <a:pPr lvl="0" algn="just"/>
            <a:r>
              <a:rPr lang="en-US" sz="1600"/>
              <a:t>7. To solve the problem of SMOTE, Some variants of SMOTE proposed to add synthetic data exactly in the decision region. However, we don't think this is safe thing to do, and the improvement of performance is not gauranteed.</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65</a:t>
            </a:fld>
            <a:endParaRPr lang="uk-UA"/>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AA07A1A-2E06-418D-99C2-543F6E5E911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FA87BEA-0486-4292-B2E9-8CCCA2D0C0C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1. CGMOS is a certainty guided oversampling technique</a:t>
            </a:r>
          </a:p>
          <a:p>
            <a:pPr lvl="0"/>
            <a:endParaRPr lang="en-US"/>
          </a:p>
          <a:p>
            <a:pPr lvl="0"/>
            <a:r>
              <a:rPr lang="en-US"/>
              <a:t>3. Different from all other methods that extended from SMOTE.  Further more, in our experiment, CGMOS almost achieve the best results for all tests we conducted.</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66</a:t>
            </a:fld>
            <a:endParaRPr lang="uk-UA"/>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A252115-CCEB-4422-9D75-47B865C0F56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F394813-B8DA-492C-9743-B2568C96666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We define certainty for each sample as a posterior of the sample classified as its ground truth class.</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67</a:t>
            </a:fld>
            <a:endParaRPr lang="uk-UA"/>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99D2D2A-FCBB-4286-9B61-7295BBCF44A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2157CAA-C2C8-4608-AD5A-3356B23F687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CGMOS selects samples based on weights assigned to sample. Larger weight will get high probability to be chosen.</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68</a:t>
            </a:fld>
            <a:endParaRPr lang="uk-UA"/>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60380D2-0D7A-46B3-950A-F953E27D97C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41CC264-6073-4E58-AFC9-3FE7BB42994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69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Like I said, different from all other methods that extended from SMOTE, we actually theoretically proof that the expected gain in CGMOS is higher or equal to that of SMOTE.</a:t>
            </a:r>
          </a:p>
          <a:p>
            <a:pPr lvl="0"/>
            <a:endParaRPr lang="en-US"/>
          </a:p>
          <a:p>
            <a:pPr lvl="0"/>
            <a:r>
              <a:rPr lang="en-US"/>
              <a:t>For more details of the proof, please refer to our paper.</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69</a:t>
            </a:fld>
            <a:endParaRPr lang="uk-UA"/>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88A28B6-27D3-4B83-A65A-01CAA330696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9FF73ED-6AC2-4A26-AA12-1CB8A98A97C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It is hard for an imbalanced data to compromize the performance of standard learning algorithms (Bayes, svm and decision tree etc.)</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70</a:t>
            </a:fld>
            <a:endParaRPr lang="uk-U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E6D5BC8-9C1A-4FAB-8097-CD934A45AE3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3859D2E-2285-4451-8817-4B299355FF9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r>
              <a:rPr lang="en-US" dirty="0" smtClean="0"/>
              <a:t>Example</a:t>
            </a:r>
            <a:r>
              <a:rPr lang="en-US" baseline="0" dirty="0" smtClean="0"/>
              <a:t> 1: Learning based estimation of optical flow, learner need pixel-wise labeling of flows</a:t>
            </a:r>
          </a:p>
          <a:p>
            <a:endParaRPr lang="en-US" baseline="0" dirty="0" smtClean="0"/>
          </a:p>
          <a:p>
            <a:r>
              <a:rPr lang="en-US" baseline="0" dirty="0" smtClean="0"/>
              <a:t>Example 2: Recognition objects from point cloud. Need point-wise labeling.</a:t>
            </a:r>
            <a:endParaRPr lang="en-US" dirty="0"/>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a:t>
            </a:fld>
            <a:endParaRPr lang="uk-UA"/>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871B230-5CBB-43EB-A7CA-3C3187B6783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1A5330-9471-4E12-8C04-FE800B946E7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sz="1800"/>
              <a:t>Now, we will look at how a single new synthetic data is added to the location of any existing data in minority class will affect the change of certainty of entire class.</a:t>
            </a:r>
          </a:p>
          <a:p>
            <a:pPr lvl="0"/>
            <a:endParaRPr lang="en-US" sz="1800"/>
          </a:p>
          <a:p>
            <a:pPr lvl="0"/>
            <a:r>
              <a:rPr lang="en-US" sz="1800"/>
              <a:t>Color basically means how a new data can improve the certainty of entire dataset when a new sample is added to that location.</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71</a:t>
            </a:fld>
            <a:endParaRPr lang="uk-UA"/>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D665E75-BD3C-4D29-945F-4F905AED43B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89CEA39-6964-4F52-BD5E-457A867368A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72</a:t>
            </a:fld>
            <a:endParaRPr lang="uk-UA"/>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577382F-C853-4412-AE56-EBE32519A06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0746FFE-8442-4B54-AE4A-9955047F704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73</a:t>
            </a:fld>
            <a:endParaRPr lang="uk-UA"/>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557D779-DADF-4711-A822-B562CFBECC7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14423E5-3F4E-47FF-8149-20F3B5738DC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74</a:t>
            </a:fld>
            <a:endParaRPr lang="uk-UA"/>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65DB59C-E261-4726-A3CF-04F44430192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0F86900-9C6D-40DB-A83B-1F1BC015366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75</a:t>
            </a:fld>
            <a:endParaRPr lang="uk-UA"/>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75D0B74-C88D-4A90-8A58-BB1C954FF71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ED7CF24-9363-40C3-83FE-128F6F737D8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
        <p:nvSpPr>
          <p:cNvPr id="4" name="Slide Number Placeholder 3"/>
          <p:cNvSpPr>
            <a:spLocks noGrp="1"/>
          </p:cNvSpPr>
          <p:nvPr>
            <p:ph type="sldNum" sz="quarter" idx="10"/>
          </p:nvPr>
        </p:nvSpPr>
        <p:spPr/>
        <p:txBody>
          <a:bodyPr/>
          <a:lstStyle/>
          <a:p>
            <a:pPr lvl="0"/>
            <a:fld id="{463F7519-7AE4-4B65-A39F-C438CADA8C94}" type="slidenum">
              <a:rPr lang="uk-UA" smtClean="0"/>
              <a:t>76</a:t>
            </a:fld>
            <a:endParaRPr lang="uk-U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B398563-3314-4B23-9431-6536924DA34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B3D91E3-CEDD-476F-9D28-29710FF9902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lvl="0"/>
            <a:r>
              <a:rPr lang="en-US"/>
              <a:t>****Instead of solving these mentioned problems and challenges from point of view of learning algorithm itself, we focus on data synthesis. Simply put, I create synthetic data, on one hand, to ease data labeling work in a supervised learning algorithm, on the other hand, to boosting performance of a learning algorithm.</a:t>
            </a:r>
          </a:p>
          <a:p>
            <a:pPr lvl="0"/>
            <a:endParaRPr lang="en-US"/>
          </a:p>
          <a:p>
            <a:pPr lvl="0"/>
            <a:r>
              <a:rPr lang="en-US"/>
              <a:t>****The topic is very challenging and there are many problems we need to solve. For example, how synthetic data should be generated, how to learning the synthetic data, so the learner later on can be used to recognize actual data.</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8</a:t>
            </a:fld>
            <a:endParaRPr lang="uk-U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2BC5960-66A6-4639-BDC7-B85BFF6CCED8}"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B66726D-5F02-437F-BA1B-A23BE5B00CE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34E15D0-E5CC-4F83-8094-A20440B6022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TextBox 2"/>
          <p:cNvSpPr txBox="1"/>
          <p:nvPr/>
        </p:nvSpPr>
        <p:spPr>
          <a:xfrm>
            <a:off x="777600" y="4777560"/>
            <a:ext cx="6217560" cy="4525920"/>
          </a:xfrm>
          <a:prstGeom prst="rect">
            <a:avLst/>
          </a:prstGeom>
          <a:noFill/>
          <a:ln>
            <a:noFill/>
          </a:ln>
        </p:spPr>
        <p:txBody>
          <a:bodyPr lIns="0" tIns="0" rIns="0" bIns="0"/>
          <a:lstStyle/>
          <a:p>
            <a:pPr marL="216000" marR="0" lvl="0" indent="-216000" rtl="0" hangingPunct="0">
              <a:buNone/>
              <a:tabLst/>
            </a:pPr>
            <a:r>
              <a:rPr lang="en-US" sz="2000" b="0" i="0" u="none" strike="noStrike" kern="1200">
                <a:ln>
                  <a:noFill/>
                </a:ln>
                <a:latin typeface="Liberation Sans" pitchFamily="18"/>
                <a:ea typeface="WenQuanYi Zen Hei" pitchFamily="2"/>
                <a:cs typeface="Lohit Hindi" pitchFamily="2"/>
              </a:rPr>
              <a:t>****Instead of solving these mentioned problems and challenges from point of view of learning algorithm itself, we focus on data synthesis. Simply put, I create synthetic data, on one hand, to ease data labeling work in a supervised learning algorithm, on the other hand, to boosting performance of a learning algorithm.</a:t>
            </a:r>
          </a:p>
          <a:p>
            <a:pPr marL="216000" marR="0" lvl="0" indent="-216000" rtl="0" hangingPunct="0">
              <a:buNone/>
              <a:tabLst/>
            </a:pPr>
            <a:endParaRPr lang="en-US" sz="2000" b="0" i="0" u="none" strike="noStrike" kern="1200">
              <a:ln>
                <a:noFill/>
              </a:ln>
              <a:latin typeface="Liberation Sans" pitchFamily="18"/>
              <a:ea typeface="WenQuanYi Zen Hei" pitchFamily="2"/>
              <a:cs typeface="Lohit Hindi" pitchFamily="2"/>
            </a:endParaRPr>
          </a:p>
          <a:p>
            <a:pPr marL="216000" marR="0" lvl="0" indent="-216000" rtl="0" hangingPunct="0">
              <a:buNone/>
              <a:tabLst/>
            </a:pPr>
            <a:r>
              <a:rPr lang="en-US" sz="2000" b="0" i="0" u="none" strike="noStrike" kern="1200">
                <a:ln>
                  <a:noFill/>
                </a:ln>
                <a:latin typeface="Liberation Sans" pitchFamily="18"/>
                <a:ea typeface="WenQuanYi Zen Hei" pitchFamily="2"/>
                <a:cs typeface="Lohit Hindi" pitchFamily="2"/>
              </a:rPr>
              <a:t>****The topic is very challenging and there are many problems we need to solve. For example, how synthetic data should be generated, how to learning the synthetic data, so the learner later on can be used to recognize actual data.</a:t>
            </a:r>
          </a:p>
        </p:txBody>
      </p:sp>
      <p:sp>
        <p:nvSpPr>
          <p:cNvPr id="4" name="Slide Number Placeholder 3"/>
          <p:cNvSpPr>
            <a:spLocks noGrp="1"/>
          </p:cNvSpPr>
          <p:nvPr>
            <p:ph type="sldNum" sz="quarter" idx="10"/>
          </p:nvPr>
        </p:nvSpPr>
        <p:spPr/>
        <p:txBody>
          <a:bodyPr/>
          <a:lstStyle/>
          <a:p>
            <a:pPr lvl="0"/>
            <a:fld id="{463F7519-7AE4-4B65-A39F-C438CADA8C94}" type="slidenum">
              <a:rPr lang="uk-UA" smtClean="0"/>
              <a:t>9</a:t>
            </a:fld>
            <a:endParaRPr lang="uk-UA"/>
          </a:p>
        </p:txBody>
      </p:sp>
      <p:sp>
        <p:nvSpPr>
          <p:cNvPr id="6" name="Notes Placeholder 5"/>
          <p:cNvSpPr>
            <a:spLocks noGrp="1"/>
          </p:cNvSpPr>
          <p:nvPr>
            <p:ph type="body" idx="1"/>
          </p:nvPr>
        </p:nvSpPr>
        <p:spPr/>
        <p:txBody>
          <a:bodyPr/>
          <a:lstStyle/>
          <a:p>
            <a:pPr marL="457200" indent="-457200">
              <a:buAutoNum type="arabicPeriod"/>
            </a:pPr>
            <a:r>
              <a:rPr lang="en-US" baseline="0" dirty="0" smtClean="0"/>
              <a:t>Where to synthesize: Directly synthesizing images, 3D objects or just synthesizing feature representation of data.</a:t>
            </a:r>
          </a:p>
          <a:p>
            <a:pPr marL="457200" indent="-457200">
              <a:buAutoNum type="arabicPeriod"/>
            </a:pPr>
            <a:r>
              <a:rPr lang="en-US" baseline="0" dirty="0" smtClean="0"/>
              <a:t>How to synthesize: Different data has different representation, it is challenge to come up an uniform approach taking care of every corner case. On the one hand, the data should be real enough to mimic existing actual data. One the other hand, the method should generalize very well that it can produce unseen data as well.</a:t>
            </a:r>
          </a:p>
          <a:p>
            <a:pPr marL="457200" indent="-457200">
              <a:buAutoNum type="arabicPeriod"/>
            </a:pPr>
            <a:r>
              <a:rPr lang="en-US" baseline="0" dirty="0" smtClean="0"/>
              <a:t>How to use: In some approach, the synthesized model only capture essential element of existing data and ignore minor details. How to deal with such difference between two data is a question.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7AFE3C0A-D9B8-4F71-9607-855F2D781A6E}" type="slidenum">
              <a:t>‹#›</a:t>
            </a:fld>
            <a:r>
              <a:rPr lang="en-US"/>
              <a:t>/</a:t>
            </a:r>
          </a:p>
        </p:txBody>
      </p:sp>
    </p:spTree>
    <p:extLst>
      <p:ext uri="{BB962C8B-B14F-4D97-AF65-F5344CB8AC3E}">
        <p14:creationId xmlns:p14="http://schemas.microsoft.com/office/powerpoint/2010/main" val="4225889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Vertical Text Placeholder 2"/>
          <p:cNvSpPr>
            <a:spLocks noGrp="1"/>
          </p:cNvSpPr>
          <p:nvPr>
            <p:ph type="body" orient="vert" idx="1"/>
          </p:nvPr>
        </p:nvSpPr>
        <p:spPr>
          <a:xfrm>
            <a:off x="503999" y="1769040"/>
            <a:ext cx="8870040" cy="4384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E69E373E-DD25-4DDC-8F84-69C3C0DAD0A0}" type="slidenum">
              <a:t>‹#›</a:t>
            </a:fld>
            <a:r>
              <a:rPr lang="en-US"/>
              <a:t>/</a:t>
            </a:r>
          </a:p>
        </p:txBody>
      </p:sp>
    </p:spTree>
    <p:extLst>
      <p:ext uri="{BB962C8B-B14F-4D97-AF65-F5344CB8AC3E}">
        <p14:creationId xmlns:p14="http://schemas.microsoft.com/office/powerpoint/2010/main" val="3643407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Vertical Title 1"/>
          <p:cNvSpPr>
            <a:spLocks noGrp="1"/>
          </p:cNvSpPr>
          <p:nvPr>
            <p:ph type="title" orient="vert"/>
          </p:nvPr>
        </p:nvSpPr>
        <p:spPr>
          <a:xfrm>
            <a:off x="7308850" y="301625"/>
            <a:ext cx="22669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301625"/>
            <a:ext cx="6653212"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11B4FA6C-13E4-44C5-A588-D828E71B6669}" type="slidenum">
              <a:t>‹#›</a:t>
            </a:fld>
            <a:r>
              <a:rPr lang="en-US"/>
              <a:t>/</a:t>
            </a:r>
          </a:p>
        </p:txBody>
      </p:sp>
    </p:spTree>
    <p:extLst>
      <p:ext uri="{BB962C8B-B14F-4D97-AF65-F5344CB8AC3E}">
        <p14:creationId xmlns:p14="http://schemas.microsoft.com/office/powerpoint/2010/main" val="2619101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Content Placeholder 2"/>
          <p:cNvSpPr>
            <a:spLocks noGrp="1"/>
          </p:cNvSpPr>
          <p:nvPr>
            <p:ph idx="1"/>
          </p:nvPr>
        </p:nvSpPr>
        <p:spPr>
          <a:xfrm>
            <a:off x="503999" y="1769040"/>
            <a:ext cx="8870040" cy="438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2DEA5EC8-3245-4EAA-8734-0F5C4091E82E}" type="slidenum">
              <a:t>‹#›</a:t>
            </a:fld>
            <a:r>
              <a:rPr lang="en-US"/>
              <a:t>/</a:t>
            </a:r>
          </a:p>
        </p:txBody>
      </p:sp>
    </p:spTree>
    <p:extLst>
      <p:ext uri="{BB962C8B-B14F-4D97-AF65-F5344CB8AC3E}">
        <p14:creationId xmlns:p14="http://schemas.microsoft.com/office/powerpoint/2010/main" val="3813978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687388" y="1884363"/>
            <a:ext cx="8694737" cy="31448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03999" y="6887160"/>
            <a:ext cx="2348280" cy="521280"/>
          </a:xfrm>
        </p:spPr>
        <p:txBody>
          <a:bodyPr/>
          <a:lstStyle/>
          <a:p>
            <a:pPr lvl="0"/>
            <a:endParaRPr lang="en-US"/>
          </a:p>
        </p:txBody>
      </p:sp>
      <p:sp>
        <p:nvSpPr>
          <p:cNvPr id="5" name="Footer Placeholder 4"/>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6" name="Slide Number Placeholder 5"/>
          <p:cNvSpPr>
            <a:spLocks noGrp="1"/>
          </p:cNvSpPr>
          <p:nvPr>
            <p:ph type="sldNum" sz="quarter" idx="12"/>
          </p:nvPr>
        </p:nvSpPr>
        <p:spPr>
          <a:xfrm>
            <a:off x="7276320" y="7174800"/>
            <a:ext cx="2658600" cy="457200"/>
          </a:xfrm>
        </p:spPr>
        <p:txBody>
          <a:bodyPr/>
          <a:lstStyle/>
          <a:p>
            <a:pPr lvl="0"/>
            <a:fld id="{60E73DD9-743B-434F-AAD5-A5BB863E2EC7}" type="slidenum">
              <a:t>‹#›</a:t>
            </a:fld>
            <a:r>
              <a:rPr lang="en-US"/>
              <a:t>/</a:t>
            </a:r>
          </a:p>
        </p:txBody>
      </p:sp>
    </p:spTree>
    <p:extLst>
      <p:ext uri="{BB962C8B-B14F-4D97-AF65-F5344CB8AC3E}">
        <p14:creationId xmlns:p14="http://schemas.microsoft.com/office/powerpoint/2010/main" val="4062691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Content Placeholder 2"/>
          <p:cNvSpPr>
            <a:spLocks noGrp="1"/>
          </p:cNvSpPr>
          <p:nvPr>
            <p:ph sz="half" idx="1"/>
          </p:nvPr>
        </p:nvSpPr>
        <p:spPr>
          <a:xfrm>
            <a:off x="503238" y="1768475"/>
            <a:ext cx="4359275" cy="43846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14913" y="1768475"/>
            <a:ext cx="4359275" cy="43846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503999" y="6887160"/>
            <a:ext cx="2348280" cy="521280"/>
          </a:xfrm>
        </p:spPr>
        <p:txBody>
          <a:bodyPr/>
          <a:lstStyle/>
          <a:p>
            <a:pPr lvl="0"/>
            <a:endParaRPr lang="en-US"/>
          </a:p>
        </p:txBody>
      </p:sp>
      <p:sp>
        <p:nvSpPr>
          <p:cNvPr id="6" name="Footer Placeholder 5"/>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7" name="Slide Number Placeholder 6"/>
          <p:cNvSpPr>
            <a:spLocks noGrp="1"/>
          </p:cNvSpPr>
          <p:nvPr>
            <p:ph type="sldNum" sz="quarter" idx="12"/>
          </p:nvPr>
        </p:nvSpPr>
        <p:spPr>
          <a:xfrm>
            <a:off x="7276320" y="7174800"/>
            <a:ext cx="2658600" cy="457200"/>
          </a:xfrm>
        </p:spPr>
        <p:txBody>
          <a:bodyPr/>
          <a:lstStyle/>
          <a:p>
            <a:pPr lvl="0"/>
            <a:fld id="{D9F947E2-086B-4DBD-A34A-FE99D08F32C0}" type="slidenum">
              <a:t>‹#›</a:t>
            </a:fld>
            <a:r>
              <a:rPr lang="en-US"/>
              <a:t>/</a:t>
            </a:r>
          </a:p>
        </p:txBody>
      </p:sp>
    </p:spTree>
    <p:extLst>
      <p:ext uri="{BB962C8B-B14F-4D97-AF65-F5344CB8AC3E}">
        <p14:creationId xmlns:p14="http://schemas.microsoft.com/office/powerpoint/2010/main" val="1822216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693738" y="403225"/>
            <a:ext cx="8694737" cy="1460500"/>
          </a:xfrm>
        </p:spPr>
        <p:txBody>
          <a:bodyPr/>
          <a:lstStyle/>
          <a:p>
            <a:r>
              <a:rPr lang="en-US"/>
              <a:t>Click to edit Master title style</a:t>
            </a:r>
          </a:p>
        </p:txBody>
      </p:sp>
      <p:sp>
        <p:nvSpPr>
          <p:cNvPr id="3" name="Text Placeholder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93738" y="2760663"/>
            <a:ext cx="4265612" cy="40624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03813" y="2760663"/>
            <a:ext cx="4284662" cy="40624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503999" y="6887160"/>
            <a:ext cx="2348280" cy="521280"/>
          </a:xfrm>
        </p:spPr>
        <p:txBody>
          <a:bodyPr/>
          <a:lstStyle/>
          <a:p>
            <a:pPr lvl="0"/>
            <a:endParaRPr lang="en-US"/>
          </a:p>
        </p:txBody>
      </p:sp>
      <p:sp>
        <p:nvSpPr>
          <p:cNvPr id="8" name="Footer Placeholder 7"/>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a:xfrm>
            <a:off x="7276320" y="7174800"/>
            <a:ext cx="2658600" cy="457200"/>
          </a:xfrm>
        </p:spPr>
        <p:txBody>
          <a:bodyPr/>
          <a:lstStyle/>
          <a:p>
            <a:pPr lvl="0"/>
            <a:fld id="{1AC5CC00-ABED-48BD-AB1B-0E525938C1D5}" type="slidenum">
              <a:t>‹#›</a:t>
            </a:fld>
            <a:r>
              <a:rPr lang="en-US"/>
              <a:t>/</a:t>
            </a:r>
          </a:p>
        </p:txBody>
      </p:sp>
    </p:spTree>
    <p:extLst>
      <p:ext uri="{BB962C8B-B14F-4D97-AF65-F5344CB8AC3E}">
        <p14:creationId xmlns:p14="http://schemas.microsoft.com/office/powerpoint/2010/main" val="2927184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Date Placeholder 2"/>
          <p:cNvSpPr>
            <a:spLocks noGrp="1"/>
          </p:cNvSpPr>
          <p:nvPr>
            <p:ph type="dt" sz="half" idx="10"/>
          </p:nvPr>
        </p:nvSpPr>
        <p:spPr>
          <a:xfrm>
            <a:off x="503999" y="6887160"/>
            <a:ext cx="2348280" cy="521280"/>
          </a:xfrm>
        </p:spPr>
        <p:txBody>
          <a:bodyPr/>
          <a:lstStyle/>
          <a:p>
            <a:pPr lvl="0"/>
            <a:endParaRPr lang="en-US"/>
          </a:p>
        </p:txBody>
      </p:sp>
      <p:sp>
        <p:nvSpPr>
          <p:cNvPr id="4" name="Footer Placeholder 3"/>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5" name="Slide Number Placeholder 4"/>
          <p:cNvSpPr>
            <a:spLocks noGrp="1"/>
          </p:cNvSpPr>
          <p:nvPr>
            <p:ph type="sldNum" sz="quarter" idx="12"/>
          </p:nvPr>
        </p:nvSpPr>
        <p:spPr>
          <a:xfrm>
            <a:off x="7276320" y="7174800"/>
            <a:ext cx="2658600" cy="457200"/>
          </a:xfrm>
        </p:spPr>
        <p:txBody>
          <a:bodyPr/>
          <a:lstStyle/>
          <a:p>
            <a:pPr lvl="0"/>
            <a:fld id="{45C22C61-D893-4643-8105-91B17B7C12B6}" type="slidenum">
              <a:t>‹#›</a:t>
            </a:fld>
            <a:r>
              <a:rPr lang="en-US"/>
              <a:t>/</a:t>
            </a:r>
          </a:p>
        </p:txBody>
      </p:sp>
    </p:spTree>
    <p:extLst>
      <p:ext uri="{BB962C8B-B14F-4D97-AF65-F5344CB8AC3E}">
        <p14:creationId xmlns:p14="http://schemas.microsoft.com/office/powerpoint/2010/main" val="2865989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Date Placeholder 1"/>
          <p:cNvSpPr>
            <a:spLocks noGrp="1"/>
          </p:cNvSpPr>
          <p:nvPr>
            <p:ph type="dt" sz="half" idx="10"/>
          </p:nvPr>
        </p:nvSpPr>
        <p:spPr>
          <a:xfrm>
            <a:off x="503999" y="6887160"/>
            <a:ext cx="2348280" cy="521280"/>
          </a:xfrm>
        </p:spPr>
        <p:txBody>
          <a:bodyPr/>
          <a:lstStyle/>
          <a:p>
            <a:pPr lvl="0"/>
            <a:endParaRPr lang="en-US"/>
          </a:p>
        </p:txBody>
      </p:sp>
      <p:sp>
        <p:nvSpPr>
          <p:cNvPr id="3" name="Footer Placeholder 2"/>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4" name="Slide Number Placeholder 3"/>
          <p:cNvSpPr>
            <a:spLocks noGrp="1"/>
          </p:cNvSpPr>
          <p:nvPr>
            <p:ph type="sldNum" sz="quarter" idx="12"/>
          </p:nvPr>
        </p:nvSpPr>
        <p:spPr>
          <a:xfrm>
            <a:off x="7276320" y="7174800"/>
            <a:ext cx="2658600" cy="457200"/>
          </a:xfrm>
        </p:spPr>
        <p:txBody>
          <a:bodyPr/>
          <a:lstStyle/>
          <a:p>
            <a:pPr lvl="0"/>
            <a:fld id="{1163934E-6D4A-49A7-BCC2-DF33CF0FAD11}" type="slidenum">
              <a:t>‹#›</a:t>
            </a:fld>
            <a:r>
              <a:rPr lang="en-US"/>
              <a:t>/</a:t>
            </a:r>
          </a:p>
        </p:txBody>
      </p:sp>
    </p:spTree>
    <p:extLst>
      <p:ext uri="{BB962C8B-B14F-4D97-AF65-F5344CB8AC3E}">
        <p14:creationId xmlns:p14="http://schemas.microsoft.com/office/powerpoint/2010/main" val="3074317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03999" y="6887160"/>
            <a:ext cx="2348280" cy="521280"/>
          </a:xfrm>
        </p:spPr>
        <p:txBody>
          <a:bodyPr/>
          <a:lstStyle/>
          <a:p>
            <a:pPr lvl="0"/>
            <a:endParaRPr lang="en-US"/>
          </a:p>
        </p:txBody>
      </p:sp>
      <p:sp>
        <p:nvSpPr>
          <p:cNvPr id="6" name="Footer Placeholder 5"/>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7" name="Slide Number Placeholder 6"/>
          <p:cNvSpPr>
            <a:spLocks noGrp="1"/>
          </p:cNvSpPr>
          <p:nvPr>
            <p:ph type="sldNum" sz="quarter" idx="12"/>
          </p:nvPr>
        </p:nvSpPr>
        <p:spPr>
          <a:xfrm>
            <a:off x="7276320" y="7174800"/>
            <a:ext cx="2658600" cy="457200"/>
          </a:xfrm>
        </p:spPr>
        <p:txBody>
          <a:bodyPr/>
          <a:lstStyle/>
          <a:p>
            <a:pPr lvl="0"/>
            <a:fld id="{F6B4FFD8-46C6-47BA-8D5B-2B4C19DD5C39}" type="slidenum">
              <a:t>‹#›</a:t>
            </a:fld>
            <a:r>
              <a:rPr lang="en-US"/>
              <a:t>/</a:t>
            </a:r>
          </a:p>
        </p:txBody>
      </p:sp>
    </p:spTree>
    <p:extLst>
      <p:ext uri="{BB962C8B-B14F-4D97-AF65-F5344CB8AC3E}">
        <p14:creationId xmlns:p14="http://schemas.microsoft.com/office/powerpoint/2010/main" val="288603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p:nvPicPr>
        <p:blipFill>
          <a:blip r:embed="rId2">
            <a:lum/>
            <a:alphaModFix/>
          </a:blip>
          <a:srcRect/>
          <a:stretch>
            <a:fillRect/>
          </a:stretch>
        </p:blipFill>
        <p:spPr>
          <a:xfrm>
            <a:off x="81360" y="6963840"/>
            <a:ext cx="2387520" cy="534240"/>
          </a:xfrm>
          <a:prstGeom prst="rect">
            <a:avLst/>
          </a:prstGeom>
          <a:noFill/>
          <a:ln>
            <a:noFill/>
          </a:ln>
        </p:spPr>
      </p:pic>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03999" y="6887160"/>
            <a:ext cx="2348280" cy="521280"/>
          </a:xfrm>
        </p:spPr>
        <p:txBody>
          <a:bodyPr/>
          <a:lstStyle/>
          <a:p>
            <a:pPr lvl="0"/>
            <a:endParaRPr lang="en-US"/>
          </a:p>
        </p:txBody>
      </p:sp>
      <p:sp>
        <p:nvSpPr>
          <p:cNvPr id="6" name="Footer Placeholder 5"/>
          <p:cNvSpPr>
            <a:spLocks noGrp="1"/>
          </p:cNvSpPr>
          <p:nvPr>
            <p:ph type="ftr" sz="quarter" idx="11"/>
          </p:nvPr>
        </p:nvSpPr>
        <p:spPr>
          <a:xfrm>
            <a:off x="3447360" y="7283160"/>
            <a:ext cx="3195000" cy="521280"/>
          </a:xfrm>
        </p:spPr>
        <p:txBody>
          <a:bodyPr/>
          <a:lstStyle/>
          <a:p>
            <a:pPr lvl="0"/>
            <a:r>
              <a:rPr lang="en-US" smtClean="0"/>
              <a:t>Zhang, Xi PhD Defense</a:t>
            </a:r>
            <a:endParaRPr lang="en-US"/>
          </a:p>
        </p:txBody>
      </p:sp>
      <p:sp>
        <p:nvSpPr>
          <p:cNvPr id="7" name="Slide Number Placeholder 6"/>
          <p:cNvSpPr>
            <a:spLocks noGrp="1"/>
          </p:cNvSpPr>
          <p:nvPr>
            <p:ph type="sldNum" sz="quarter" idx="12"/>
          </p:nvPr>
        </p:nvSpPr>
        <p:spPr>
          <a:xfrm>
            <a:off x="7276320" y="7174800"/>
            <a:ext cx="2658600" cy="457200"/>
          </a:xfrm>
        </p:spPr>
        <p:txBody>
          <a:bodyPr/>
          <a:lstStyle/>
          <a:p>
            <a:pPr lvl="0"/>
            <a:fld id="{55DD38D2-32E1-4A62-B3B1-E734CD33092E}" type="slidenum">
              <a:t>‹#›</a:t>
            </a:fld>
            <a:r>
              <a:rPr lang="en-US"/>
              <a:t>/</a:t>
            </a:r>
          </a:p>
        </p:txBody>
      </p:sp>
    </p:spTree>
    <p:extLst>
      <p:ext uri="{BB962C8B-B14F-4D97-AF65-F5344CB8AC3E}">
        <p14:creationId xmlns:p14="http://schemas.microsoft.com/office/powerpoint/2010/main" val="238980982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301320"/>
            <a:ext cx="9071640" cy="1262160"/>
          </a:xfrm>
          <a:prstGeom prst="rect">
            <a:avLst/>
          </a:prstGeom>
          <a:noFill/>
          <a:ln>
            <a:noFill/>
          </a:ln>
        </p:spPr>
        <p:txBody>
          <a:bodyPr lIns="0" tIns="0" rIns="0" bIns="0" anchor="ctr"/>
          <a:lstStyle/>
          <a:p>
            <a:endParaRPr lang="en-US"/>
          </a:p>
        </p:txBody>
      </p:sp>
      <p:sp>
        <p:nvSpPr>
          <p:cNvPr id="3" name="Text Placeholder 2"/>
          <p:cNvSpPr txBox="1">
            <a:spLocks noGrp="1"/>
          </p:cNvSpPr>
          <p:nvPr>
            <p:ph type="body" idx="1"/>
          </p:nvPr>
        </p:nvSpPr>
        <p:spPr>
          <a:xfrm>
            <a:off x="503999" y="1769040"/>
            <a:ext cx="8870040" cy="4384800"/>
          </a:xfrm>
          <a:prstGeom prst="rect">
            <a:avLst/>
          </a:prstGeom>
          <a:noFill/>
          <a:ln>
            <a:noFill/>
          </a:ln>
        </p:spPr>
        <p:txBody>
          <a:bodyPr lIns="0" tIns="0" rIns="0" bIns="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2"/>
          </p:nvPr>
        </p:nvSpPr>
        <p:spPr>
          <a:xfrm>
            <a:off x="503999" y="6887160"/>
            <a:ext cx="2348280" cy="521280"/>
          </a:xfrm>
          <a:prstGeom prst="rect">
            <a:avLst/>
          </a:prstGeom>
          <a:noFill/>
          <a:ln>
            <a:noFill/>
          </a:ln>
        </p:spPr>
        <p:txBody>
          <a:bodyPr lIns="0" tIns="0" rIns="0" bIns="0"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ooter Placeholder 4"/>
          <p:cNvSpPr txBox="1">
            <a:spLocks noGrp="1"/>
          </p:cNvSpPr>
          <p:nvPr>
            <p:ph type="ftr" sz="quarter" idx="3"/>
          </p:nvPr>
        </p:nvSpPr>
        <p:spPr>
          <a:xfrm>
            <a:off x="3447360" y="7283160"/>
            <a:ext cx="3195000" cy="521280"/>
          </a:xfrm>
          <a:prstGeom prst="rect">
            <a:avLst/>
          </a:prstGeom>
          <a:noFill/>
          <a:ln>
            <a:noFill/>
          </a:ln>
        </p:spPr>
        <p:txBody>
          <a:bodyPr lIns="0" tIns="0" rIns="0" bIns="0" anchorCtr="0">
            <a:noAutofit/>
          </a:bodyPr>
          <a:lstStyle>
            <a:lvl1pPr lvl="0" algn="ctr" rtl="0" hangingPunct="0">
              <a:buNone/>
              <a:tabLst/>
              <a:defRPr lang="en-US" sz="1400" kern="1200">
                <a:solidFill>
                  <a:srgbClr val="C0C0C0"/>
                </a:solidFill>
                <a:latin typeface="Liberation Serif" pitchFamily="18"/>
                <a:ea typeface="DejaVu Sans" pitchFamily="2"/>
                <a:cs typeface="DejaVu Sans" pitchFamily="2"/>
              </a:defRPr>
            </a:lvl1pPr>
          </a:lstStyle>
          <a:p>
            <a:pPr lvl="0"/>
            <a:r>
              <a:rPr lang="en-US" smtClean="0"/>
              <a:t>Zhang, Xi PhD Defense</a:t>
            </a:r>
            <a:endParaRPr lang="en-US"/>
          </a:p>
        </p:txBody>
      </p:sp>
      <p:sp>
        <p:nvSpPr>
          <p:cNvPr id="6" name="Slide Number Placeholder 5"/>
          <p:cNvSpPr txBox="1">
            <a:spLocks noGrp="1"/>
          </p:cNvSpPr>
          <p:nvPr>
            <p:ph type="sldNum" sz="quarter" idx="4"/>
          </p:nvPr>
        </p:nvSpPr>
        <p:spPr>
          <a:xfrm>
            <a:off x="7276320" y="7174800"/>
            <a:ext cx="2658600" cy="457200"/>
          </a:xfrm>
          <a:prstGeom prst="rect">
            <a:avLst/>
          </a:prstGeom>
          <a:noFill/>
          <a:ln>
            <a:noFill/>
          </a:ln>
        </p:spPr>
        <p:txBody>
          <a:bodyPr lIns="0" tIns="0" rIns="0" bIns="0"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fld id="{91F52FEB-D665-4F5F-A18D-CCD2DED8A22E}" type="slidenum">
              <a:t>‹#›</a:t>
            </a:fld>
            <a:r>
              <a:rPr lang="en-US"/>
              <a:t>/</a:t>
            </a:r>
          </a:p>
        </p:txBody>
      </p:sp>
      <p:pic>
        <p:nvPicPr>
          <p:cNvPr id="7" name="Picture 6"/>
          <p:cNvPicPr>
            <a:picLocks noChangeAspect="1"/>
          </p:cNvPicPr>
          <p:nvPr/>
        </p:nvPicPr>
        <p:blipFill>
          <a:blip r:embed="rId13">
            <a:lum/>
            <a:alphaModFix/>
          </a:blip>
          <a:srcRect/>
          <a:stretch>
            <a:fillRect/>
          </a:stretch>
        </p:blipFill>
        <p:spPr>
          <a:xfrm>
            <a:off x="81360" y="6963840"/>
            <a:ext cx="2387520" cy="534240"/>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hangingPunct="0">
        <a:tabLst/>
        <a:defRPr lang="en-US" sz="4400" b="0" i="0" u="none" strike="noStrike" kern="1200">
          <a:ln>
            <a:noFill/>
          </a:ln>
          <a:latin typeface="Liberation Serif" pitchFamily="18"/>
        </a:defRPr>
      </a:lvl1pPr>
    </p:titleStyle>
    <p:bodyStyle>
      <a:lvl1pPr rtl="0" hangingPunct="0">
        <a:spcBef>
          <a:spcPts val="0"/>
        </a:spcBef>
        <a:spcAft>
          <a:spcPts val="1417"/>
        </a:spcAft>
        <a:tabLst/>
        <a:defRPr lang="en-US" sz="3200" b="0" i="0" u="none" strike="noStrike" kern="1200">
          <a:ln>
            <a:noFill/>
          </a:ln>
          <a:latin typeface="Liberation Serif"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2.jpeg"/></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jpeg"/><Relationship Id="rId5"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jpe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20" Type="http://schemas.openxmlformats.org/officeDocument/2006/relationships/image" Target="../media/image64.jpeg"/><Relationship Id="rId21" Type="http://schemas.openxmlformats.org/officeDocument/2006/relationships/image" Target="../media/image65.jpeg"/><Relationship Id="rId22" Type="http://schemas.openxmlformats.org/officeDocument/2006/relationships/image" Target="../media/image66.jpeg"/><Relationship Id="rId23" Type="http://schemas.openxmlformats.org/officeDocument/2006/relationships/image" Target="../media/image67.jpeg"/><Relationship Id="rId24" Type="http://schemas.openxmlformats.org/officeDocument/2006/relationships/image" Target="../media/image68.jpeg"/><Relationship Id="rId25" Type="http://schemas.openxmlformats.org/officeDocument/2006/relationships/image" Target="../media/image69.jpeg"/><Relationship Id="rId26" Type="http://schemas.openxmlformats.org/officeDocument/2006/relationships/image" Target="../media/image70.jpeg"/><Relationship Id="rId27" Type="http://schemas.openxmlformats.org/officeDocument/2006/relationships/image" Target="../media/image71.jpeg"/><Relationship Id="rId28" Type="http://schemas.openxmlformats.org/officeDocument/2006/relationships/image" Target="../media/image72.jpeg"/><Relationship Id="rId29" Type="http://schemas.openxmlformats.org/officeDocument/2006/relationships/image" Target="../media/image73.jpeg"/><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47.jpeg"/><Relationship Id="rId4" Type="http://schemas.openxmlformats.org/officeDocument/2006/relationships/image" Target="../media/image48.jpeg"/><Relationship Id="rId5" Type="http://schemas.openxmlformats.org/officeDocument/2006/relationships/image" Target="../media/image49.jpeg"/><Relationship Id="rId30" Type="http://schemas.openxmlformats.org/officeDocument/2006/relationships/image" Target="../media/image74.jpeg"/><Relationship Id="rId31" Type="http://schemas.openxmlformats.org/officeDocument/2006/relationships/image" Target="../media/image75.jpeg"/><Relationship Id="rId32" Type="http://schemas.openxmlformats.org/officeDocument/2006/relationships/image" Target="../media/image76.jpeg"/><Relationship Id="rId9" Type="http://schemas.openxmlformats.org/officeDocument/2006/relationships/image" Target="../media/image53.jpeg"/><Relationship Id="rId6" Type="http://schemas.openxmlformats.org/officeDocument/2006/relationships/image" Target="../media/image50.jpeg"/><Relationship Id="rId7" Type="http://schemas.openxmlformats.org/officeDocument/2006/relationships/image" Target="../media/image51.jpeg"/><Relationship Id="rId8" Type="http://schemas.openxmlformats.org/officeDocument/2006/relationships/image" Target="../media/image52.jpeg"/><Relationship Id="rId33" Type="http://schemas.openxmlformats.org/officeDocument/2006/relationships/image" Target="../media/image77.jpeg"/><Relationship Id="rId34" Type="http://schemas.openxmlformats.org/officeDocument/2006/relationships/image" Target="../media/image78.jpeg"/><Relationship Id="rId35" Type="http://schemas.openxmlformats.org/officeDocument/2006/relationships/image" Target="../media/image79.jpeg"/><Relationship Id="rId10" Type="http://schemas.openxmlformats.org/officeDocument/2006/relationships/image" Target="../media/image54.jpeg"/><Relationship Id="rId11" Type="http://schemas.openxmlformats.org/officeDocument/2006/relationships/image" Target="../media/image55.jpeg"/><Relationship Id="rId12" Type="http://schemas.openxmlformats.org/officeDocument/2006/relationships/image" Target="../media/image56.jpeg"/><Relationship Id="rId13" Type="http://schemas.openxmlformats.org/officeDocument/2006/relationships/image" Target="../media/image57.jpeg"/><Relationship Id="rId14" Type="http://schemas.openxmlformats.org/officeDocument/2006/relationships/image" Target="../media/image58.jpeg"/><Relationship Id="rId15" Type="http://schemas.openxmlformats.org/officeDocument/2006/relationships/image" Target="../media/image59.jpeg"/><Relationship Id="rId16" Type="http://schemas.openxmlformats.org/officeDocument/2006/relationships/image" Target="../media/image60.jpeg"/><Relationship Id="rId17" Type="http://schemas.openxmlformats.org/officeDocument/2006/relationships/image" Target="../media/image61.jpeg"/><Relationship Id="rId18" Type="http://schemas.openxmlformats.org/officeDocument/2006/relationships/image" Target="../media/image62.jpeg"/><Relationship Id="rId19" Type="http://schemas.openxmlformats.org/officeDocument/2006/relationships/image" Target="../media/image63.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8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8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8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8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88.png"/></Relationships>
</file>

<file path=ppt/slides/_rels/slide59.xml.rels><?xml version="1.0" encoding="UTF-8" standalone="yes"?>
<Relationships xmlns="http://schemas.openxmlformats.org/package/2006/relationships"><Relationship Id="rId3" Type="http://schemas.openxmlformats.org/officeDocument/2006/relationships/image" Target="../media/image89.emf"/><Relationship Id="rId4" Type="http://schemas.openxmlformats.org/officeDocument/2006/relationships/image" Target="../media/image90.emf"/><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9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9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20.png"/><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100.png"/><Relationship Id="rId7" Type="http://schemas.openxmlformats.org/officeDocument/2006/relationships/image" Target="../media/image101.png"/><Relationship Id="rId8" Type="http://schemas.openxmlformats.org/officeDocument/2006/relationships/image" Target="../media/image102.png"/><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10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10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10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10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11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66600" y="914400"/>
            <a:ext cx="9941400" cy="1262160"/>
          </a:xfrm>
        </p:spPr>
        <p:txBody>
          <a:bodyPr/>
          <a:lstStyle/>
          <a:p>
            <a:pPr lvl="0"/>
            <a:r>
              <a:rPr lang="en-US" sz="4000" b="1"/>
              <a:t>Data Synthesis For Object Recognition</a:t>
            </a:r>
          </a:p>
        </p:txBody>
      </p:sp>
      <p:sp>
        <p:nvSpPr>
          <p:cNvPr id="3" name="Subtitle 2"/>
          <p:cNvSpPr txBox="1">
            <a:spLocks noGrp="1"/>
          </p:cNvSpPr>
          <p:nvPr>
            <p:ph type="subTitle" idx="4294967295"/>
          </p:nvPr>
        </p:nvSpPr>
        <p:spPr>
          <a:xfrm>
            <a:off x="2790000" y="4477680"/>
            <a:ext cx="4708080" cy="1948680"/>
          </a:xfrm>
        </p:spPr>
        <p:txBody>
          <a:bodyPr anchor="ctr"/>
          <a:lstStyle/>
          <a:p>
            <a:pPr lvl="0" algn="ctr"/>
            <a:r>
              <a:rPr lang="en-US" sz="2800"/>
              <a:t>Xi Zhang</a:t>
            </a:r>
          </a:p>
          <a:p>
            <a:pPr lvl="0" algn="ctr"/>
            <a:r>
              <a:rPr lang="en-US" sz="2800"/>
              <a:t>Advisor: Professor Agam</a:t>
            </a:r>
          </a:p>
          <a:p>
            <a:pPr lvl="0" algn="ctr"/>
            <a:endParaRPr lang="en-US" sz="2800"/>
          </a:p>
          <a:p>
            <a:pPr lvl="0" algn="ctr"/>
            <a:r>
              <a:rPr lang="en-US" sz="1800"/>
              <a:t>xzhang22@hawk.iit.edu</a:t>
            </a:r>
          </a:p>
          <a:p>
            <a:pPr lvl="0" algn="ctr"/>
            <a:r>
              <a:rPr lang="en-US" sz="1800"/>
              <a:t>Computer Science Department</a:t>
            </a:r>
          </a:p>
          <a:p>
            <a:pPr lvl="0" algn="ctr"/>
            <a:r>
              <a:rPr lang="en-US" sz="1800"/>
              <a:t>Illinois Institute of Technology</a:t>
            </a:r>
          </a:p>
        </p:txBody>
      </p:sp>
      <p:pic>
        <p:nvPicPr>
          <p:cNvPr id="4" name="Picture 3"/>
          <p:cNvPicPr>
            <a:picLocks noChangeAspect="1"/>
          </p:cNvPicPr>
          <p:nvPr/>
        </p:nvPicPr>
        <p:blipFill>
          <a:blip r:embed="rId3">
            <a:lum/>
            <a:alphaModFix/>
          </a:blip>
          <a:srcRect/>
          <a:stretch>
            <a:fillRect/>
          </a:stretch>
        </p:blipFill>
        <p:spPr>
          <a:xfrm>
            <a:off x="81360" y="6963840"/>
            <a:ext cx="2387520" cy="534240"/>
          </a:xfrm>
          <a:prstGeom prst="rect">
            <a:avLst/>
          </a:prstGeom>
          <a:noFill/>
          <a:ln>
            <a:noFill/>
          </a:ln>
        </p:spPr>
      </p:pic>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1</a:t>
            </a:fld>
            <a:r>
              <a:rPr lang="mr-IN" smtClean="0"/>
              <a:t>/</a:t>
            </a:r>
            <a:endParaRPr lang="mr-I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extBox 1"/>
          <p:cNvSpPr txBox="1"/>
          <p:nvPr/>
        </p:nvSpPr>
        <p:spPr>
          <a:xfrm>
            <a:off x="498960" y="914400"/>
            <a:ext cx="6324914" cy="3629989"/>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Novel contributions:</a:t>
            </a:r>
          </a:p>
          <a:p>
            <a:pPr marL="971550" lvl="2" indent="-514350" hangingPunct="0">
              <a:lnSpc>
                <a:spcPct val="150000"/>
              </a:lnSpc>
              <a:buClr>
                <a:srgbClr val="000000"/>
              </a:buClr>
              <a:buSzPct val="100000"/>
              <a:buFont typeface="+mj-lt"/>
              <a:buAutoNum type="arabicPeriod"/>
            </a:pPr>
            <a:r>
              <a:rPr lang="en-US" sz="3200" b="0" i="0" u="none" strike="noStrike" kern="1200" dirty="0">
                <a:ln>
                  <a:noFill/>
                </a:ln>
                <a:solidFill>
                  <a:srgbClr val="000000"/>
                </a:solidFill>
                <a:latin typeface="Liberation Serif" pitchFamily="18"/>
                <a:ea typeface="WenQuanYi Zen Hei" pitchFamily="2"/>
                <a:cs typeface="Lohit Hindi" pitchFamily="2"/>
              </a:rPr>
              <a:t>Data synthesis in data space.</a:t>
            </a:r>
          </a:p>
          <a:p>
            <a:pPr marL="971550" lvl="2" indent="-514350" hangingPunct="0">
              <a:lnSpc>
                <a:spcPct val="150000"/>
              </a:lnSpc>
              <a:buClr>
                <a:srgbClr val="000000"/>
              </a:buClr>
              <a:buSzPct val="100000"/>
              <a:buFont typeface="+mj-lt"/>
              <a:buAutoNum type="arabicPeriod"/>
            </a:pPr>
            <a:r>
              <a:rPr lang="en-US" sz="3200" b="0" i="0" u="none" strike="noStrike" kern="1200" dirty="0">
                <a:ln>
                  <a:noFill/>
                </a:ln>
                <a:solidFill>
                  <a:srgbClr val="000000"/>
                </a:solidFill>
                <a:latin typeface="Liberation Serif" pitchFamily="18"/>
                <a:ea typeface="WenQuanYi Zen Hei" pitchFamily="2"/>
                <a:cs typeface="Lohit Hindi" pitchFamily="2"/>
              </a:rPr>
              <a:t>Learning from synthetic data.</a:t>
            </a:r>
          </a:p>
          <a:p>
            <a:pPr marL="971550" lvl="2" indent="-514350" hangingPunct="0">
              <a:lnSpc>
                <a:spcPct val="150000"/>
              </a:lnSpc>
              <a:buClr>
                <a:srgbClr val="000000"/>
              </a:buClr>
              <a:buSzPct val="100000"/>
              <a:buFont typeface="+mj-lt"/>
              <a:buAutoNum type="arabicPeriod"/>
            </a:pPr>
            <a:r>
              <a:rPr lang="en-US" sz="3200" b="0" i="0" u="none" strike="noStrike" kern="1200" dirty="0">
                <a:ln>
                  <a:noFill/>
                </a:ln>
                <a:solidFill>
                  <a:srgbClr val="000000"/>
                </a:solidFill>
                <a:latin typeface="Liberation Serif" pitchFamily="18"/>
                <a:ea typeface="WenQuanYi Zen Hei" pitchFamily="2"/>
                <a:cs typeface="Lohit Hindi" pitchFamily="2"/>
              </a:rPr>
              <a:t>Eliminating synthetic gap.</a:t>
            </a:r>
          </a:p>
          <a:p>
            <a:pPr marL="971550" lvl="2" indent="-514350" hangingPunct="0">
              <a:lnSpc>
                <a:spcPct val="150000"/>
              </a:lnSpc>
              <a:buClr>
                <a:srgbClr val="000000"/>
              </a:buClr>
              <a:buSzPct val="100000"/>
              <a:buFont typeface="+mj-lt"/>
              <a:buAutoNum type="arabicPeriod"/>
            </a:pPr>
            <a:r>
              <a:rPr lang="en-US" sz="3200" b="0" i="0" u="none" strike="noStrike" kern="1200" dirty="0">
                <a:ln>
                  <a:noFill/>
                </a:ln>
                <a:solidFill>
                  <a:srgbClr val="000000"/>
                </a:solidFill>
                <a:latin typeface="Liberation Serif" pitchFamily="18"/>
                <a:ea typeface="WenQuanYi Zen Hei" pitchFamily="2"/>
                <a:cs typeface="Lohit Hindi" pitchFamily="2"/>
              </a:rPr>
              <a:t>Data synthesis in feature space.</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10</a:t>
            </a:fld>
            <a:r>
              <a:rPr lang="mr-IN" smtClean="0"/>
              <a:t>/</a:t>
            </a:r>
            <a:endParaRPr lang="mr-I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TextBox 1"/>
          <p:cNvSpPr txBox="1"/>
          <p:nvPr/>
        </p:nvSpPr>
        <p:spPr>
          <a:xfrm>
            <a:off x="590400" y="1321560"/>
            <a:ext cx="7914324" cy="495746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0" marR="0" lvl="0" indent="0" rtl="0" hangingPunct="0">
              <a:lnSpc>
                <a:spcPct val="150000"/>
              </a:lnSpc>
              <a:spcBef>
                <a:spcPts val="0"/>
              </a:spcBef>
              <a:spcAft>
                <a:spcPts val="0"/>
              </a:spcAft>
              <a:buSzPct val="45000"/>
              <a:buFont typeface="StarSymbol"/>
              <a:buChar char="●"/>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11</a:t>
            </a:fld>
            <a:r>
              <a:rPr lang="mr-IN" smtClean="0"/>
              <a:t>/</a:t>
            </a:r>
            <a:endParaRPr lang="mr-IN"/>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extBox 1"/>
          <p:cNvSpPr txBox="1"/>
          <p:nvPr/>
        </p:nvSpPr>
        <p:spPr>
          <a:xfrm>
            <a:off x="590400" y="890999"/>
            <a:ext cx="6466299" cy="141835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Existing methods.</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Geometric transformation. [89][90]</a:t>
            </a:r>
          </a:p>
        </p:txBody>
      </p:sp>
      <p:sp>
        <p:nvSpPr>
          <p:cNvPr id="3" name="TextBox 2"/>
          <p:cNvSpPr txBox="1"/>
          <p:nvPr/>
        </p:nvSpPr>
        <p:spPr>
          <a:xfrm>
            <a:off x="590400" y="4599000"/>
            <a:ext cx="6477969" cy="798701"/>
          </a:xfrm>
          <a:prstGeom prst="rect">
            <a:avLst/>
          </a:prstGeom>
          <a:noFill/>
          <a:ln>
            <a:noFill/>
          </a:ln>
        </p:spPr>
        <p:txBody>
          <a:bodyPr vert="horz" wrap="none" lIns="90000" tIns="45000" rIns="90000" bIns="45000" anchorCtr="0" compatLnSpc="0">
            <a:spAutoFit/>
          </a:bodyPr>
          <a:lstStyle/>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smtClean="0">
                <a:ln>
                  <a:noFill/>
                </a:ln>
                <a:latin typeface="Liberation Serif" pitchFamily="18"/>
                <a:ea typeface="WenQuanYi Zen Hei" pitchFamily="2"/>
                <a:cs typeface="Lohit Hindi" pitchFamily="2"/>
              </a:rPr>
              <a:t>Color space transformation. </a:t>
            </a:r>
            <a:r>
              <a:rPr lang="en-US" sz="3200" b="0" i="0" u="none" strike="noStrike" kern="1200" dirty="0">
                <a:ln>
                  <a:noFill/>
                </a:ln>
                <a:latin typeface="Liberation Serif" pitchFamily="18"/>
                <a:ea typeface="WenQuanYi Zen Hei" pitchFamily="2"/>
                <a:cs typeface="Lohit Hindi" pitchFamily="2"/>
              </a:rPr>
              <a:t>[4][65]</a:t>
            </a:r>
          </a:p>
        </p:txBody>
      </p:sp>
      <p:pic>
        <p:nvPicPr>
          <p:cNvPr id="4" name="Picture 3"/>
          <p:cNvPicPr>
            <a:picLocks noChangeAspect="1"/>
          </p:cNvPicPr>
          <p:nvPr/>
        </p:nvPicPr>
        <p:blipFill>
          <a:blip r:embed="rId3">
            <a:lum/>
            <a:alphaModFix/>
          </a:blip>
          <a:srcRect/>
          <a:stretch>
            <a:fillRect/>
          </a:stretch>
        </p:blipFill>
        <p:spPr>
          <a:xfrm>
            <a:off x="1145160" y="2330220"/>
            <a:ext cx="7680960" cy="2337120"/>
          </a:xfrm>
          <a:prstGeom prst="rect">
            <a:avLst/>
          </a:prstGeom>
          <a:noFill/>
          <a:ln>
            <a:noFill/>
          </a:ln>
        </p:spPr>
      </p:pic>
      <p:pic>
        <p:nvPicPr>
          <p:cNvPr id="5" name="Picture 4"/>
          <p:cNvPicPr>
            <a:picLocks noChangeAspect="1"/>
          </p:cNvPicPr>
          <p:nvPr/>
        </p:nvPicPr>
        <p:blipFill>
          <a:blip r:embed="rId4">
            <a:lum/>
            <a:alphaModFix/>
          </a:blip>
          <a:srcRect/>
          <a:stretch>
            <a:fillRect/>
          </a:stretch>
        </p:blipFill>
        <p:spPr>
          <a:xfrm>
            <a:off x="6067448" y="5087520"/>
            <a:ext cx="2174040" cy="2046239"/>
          </a:xfrm>
          <a:prstGeom prst="rect">
            <a:avLst/>
          </a:prstGeom>
          <a:noFill/>
          <a:ln>
            <a:noFill/>
          </a:ln>
        </p:spPr>
      </p:pic>
      <p:pic>
        <p:nvPicPr>
          <p:cNvPr id="6" name="Picture 5"/>
          <p:cNvPicPr>
            <a:picLocks noChangeAspect="1"/>
          </p:cNvPicPr>
          <p:nvPr/>
        </p:nvPicPr>
        <p:blipFill>
          <a:blip r:embed="rId5">
            <a:lum/>
            <a:alphaModFix/>
          </a:blip>
          <a:srcRect/>
          <a:stretch>
            <a:fillRect/>
          </a:stretch>
        </p:blipFill>
        <p:spPr>
          <a:xfrm>
            <a:off x="2707200" y="5669279"/>
            <a:ext cx="584640" cy="915119"/>
          </a:xfrm>
          <a:prstGeom prst="rect">
            <a:avLst/>
          </a:prstGeom>
          <a:noFill/>
          <a:ln>
            <a:noFill/>
          </a:ln>
        </p:spPr>
      </p:pic>
      <p:sp>
        <p:nvSpPr>
          <p:cNvPr id="7" name="Freeform: Shape 6"/>
          <p:cNvSpPr/>
          <p:nvPr/>
        </p:nvSpPr>
        <p:spPr>
          <a:xfrm>
            <a:off x="3931920" y="5943599"/>
            <a:ext cx="1554479" cy="334080"/>
          </a:xfrm>
          <a:custGeom>
            <a:avLst>
              <a:gd name="f0" fmla="val 11602"/>
              <a:gd name="f1" fmla="val 6951"/>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000000"/>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TextBox 10"/>
          <p:cNvSpPr txBox="1"/>
          <p:nvPr/>
        </p:nvSpPr>
        <p:spPr>
          <a:xfrm>
            <a:off x="365760" y="114860"/>
            <a:ext cx="2687316" cy="787993"/>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dirty="0" smtClean="0">
                <a:ln>
                  <a:noFill/>
                </a:ln>
                <a:latin typeface="Liberation Serif" pitchFamily="18"/>
                <a:ea typeface="WenQuanYi Zen Hei" pitchFamily="2"/>
                <a:cs typeface="Lohit Hindi" pitchFamily="2"/>
              </a:rPr>
              <a:t>Introduction</a:t>
            </a:r>
          </a:p>
        </p:txBody>
      </p:sp>
      <p:sp>
        <p:nvSpPr>
          <p:cNvPr id="14" name="Footer Placeholder 13"/>
          <p:cNvSpPr>
            <a:spLocks noGrp="1"/>
          </p:cNvSpPr>
          <p:nvPr>
            <p:ph type="ftr" sz="quarter" idx="11"/>
          </p:nvPr>
        </p:nvSpPr>
        <p:spPr/>
        <p:txBody>
          <a:bodyPr/>
          <a:lstStyle/>
          <a:p>
            <a:pPr lvl="0"/>
            <a:r>
              <a:rPr lang="en-US" smtClean="0"/>
              <a:t>Zhang, Xi PhD Defense</a:t>
            </a:r>
            <a:endParaRPr lang="en-US"/>
          </a:p>
        </p:txBody>
      </p:sp>
      <p:sp>
        <p:nvSpPr>
          <p:cNvPr id="15" name="Slide Number Placeholder 14"/>
          <p:cNvSpPr>
            <a:spLocks noGrp="1"/>
          </p:cNvSpPr>
          <p:nvPr>
            <p:ph type="sldNum" sz="quarter" idx="12"/>
          </p:nvPr>
        </p:nvSpPr>
        <p:spPr/>
        <p:txBody>
          <a:bodyPr/>
          <a:lstStyle/>
          <a:p>
            <a:pPr lvl="0"/>
            <a:fld id="{1163934E-6D4A-49A7-BCC2-DF33CF0FAD11}" type="slidenum">
              <a:rPr lang="mr-IN" smtClean="0"/>
              <a:t>12</a:t>
            </a:fld>
            <a:r>
              <a:rPr lang="mr-IN" smtClean="0"/>
              <a:t>/</a:t>
            </a:r>
            <a:endParaRPr lang="mr-IN"/>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TextBox 1"/>
          <p:cNvSpPr txBox="1"/>
          <p:nvPr/>
        </p:nvSpPr>
        <p:spPr>
          <a:xfrm>
            <a:off x="590400" y="603000"/>
            <a:ext cx="6319207"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Disadvantage of existing methods.</a:t>
            </a:r>
          </a:p>
        </p:txBody>
      </p:sp>
      <p:sp>
        <p:nvSpPr>
          <p:cNvPr id="4" name="TextBox 3"/>
          <p:cNvSpPr txBox="1"/>
          <p:nvPr/>
        </p:nvSpPr>
        <p:spPr>
          <a:xfrm>
            <a:off x="4206240" y="6492240"/>
            <a:ext cx="2141782" cy="710536"/>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b="1">
                <a:latin typeface="Liberation Serif" pitchFamily="18"/>
              </a:defRPr>
            </a:pPr>
            <a:r>
              <a:rPr lang="en-US" sz="3200" b="1" i="0" u="none" strike="noStrike" kern="1200" dirty="0" smtClean="0">
                <a:ln>
                  <a:noFill/>
                </a:ln>
                <a:latin typeface="Liberation Serif" pitchFamily="18"/>
                <a:ea typeface="WenQuanYi Zen Hei" pitchFamily="2"/>
                <a:cs typeface="Lohit Hindi" pitchFamily="2"/>
              </a:rPr>
              <a:t>Overfitting</a:t>
            </a:r>
            <a:endParaRPr lang="en-US" sz="3200" b="1" i="0" u="none" strike="noStrike" kern="1200" dirty="0">
              <a:ln>
                <a:noFill/>
              </a:ln>
              <a:latin typeface="Liberation Serif" pitchFamily="18"/>
              <a:ea typeface="WenQuanYi Zen Hei" pitchFamily="2"/>
              <a:cs typeface="Lohit Hindi" pitchFamily="2"/>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850" y="1459878"/>
            <a:ext cx="6674019" cy="5190904"/>
          </a:xfrm>
          <a:prstGeom prst="rect">
            <a:avLst/>
          </a:prstGeom>
        </p:spPr>
      </p:pic>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13</a:t>
            </a:fld>
            <a:r>
              <a:rPr lang="mr-IN" smtClean="0"/>
              <a:t>/</a:t>
            </a:r>
            <a:endParaRPr lang="mr-IN"/>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3" name="TextBox 2"/>
          <p:cNvSpPr txBox="1"/>
          <p:nvPr/>
        </p:nvSpPr>
        <p:spPr>
          <a:xfrm>
            <a:off x="366119" y="115220"/>
            <a:ext cx="5669279"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dirty="0">
                <a:ln>
                  <a:noFill/>
                </a:ln>
                <a:latin typeface="Liberation Serif" pitchFamily="18"/>
                <a:ea typeface="WenQuanYi Zen Hei" pitchFamily="2"/>
                <a:cs typeface="Lohit Hindi" pitchFamily="2"/>
              </a:rPr>
              <a:t>The Proposed Approach</a:t>
            </a:r>
          </a:p>
        </p:txBody>
      </p:sp>
      <p:sp>
        <p:nvSpPr>
          <p:cNvPr id="5" name="TextBox 4"/>
          <p:cNvSpPr txBox="1"/>
          <p:nvPr/>
        </p:nvSpPr>
        <p:spPr>
          <a:xfrm>
            <a:off x="377694" y="959271"/>
            <a:ext cx="8986225" cy="3629989"/>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0" i="0" u="none" strike="noStrike" kern="1200" dirty="0">
                <a:ln>
                  <a:noFill/>
                </a:ln>
                <a:latin typeface="Liberation Serif" pitchFamily="18"/>
                <a:ea typeface="WenQuanYi Zen Hei" pitchFamily="2"/>
                <a:cs typeface="Lohit Hindi" pitchFamily="2"/>
              </a:rPr>
              <a:t>In contrast to existing methods, my approach</a:t>
            </a:r>
            <a:r>
              <a:rPr lang="en-US" sz="3200" b="0" i="0" u="none" strike="noStrike" kern="1200" dirty="0" smtClean="0">
                <a:ln>
                  <a:noFill/>
                </a:ln>
                <a:latin typeface="Liberation Serif" pitchFamily="18"/>
                <a:ea typeface="WenQuanYi Zen Hei" pitchFamily="2"/>
                <a:cs typeface="Lohit Hindi" pitchFamily="2"/>
              </a:rPr>
              <a:t>:</a:t>
            </a:r>
            <a:endParaRPr lang="en-US" sz="3200" dirty="0">
              <a:latin typeface="Liberation Serif" pitchFamily="18"/>
              <a:ea typeface="WenQuanYi Zen Hei" pitchFamily="2"/>
              <a:cs typeface="Lohit Hindi" pitchFamily="2"/>
            </a:endParaRPr>
          </a:p>
          <a:p>
            <a:pPr marL="971550" lvl="1" indent="-514350" hangingPunct="0">
              <a:lnSpc>
                <a:spcPct val="150000"/>
              </a:lnSpc>
              <a:buAutoNum type="arabicPeriod"/>
            </a:pPr>
            <a:r>
              <a:rPr lang="en-US" sz="3200" dirty="0" smtClean="0">
                <a:latin typeface="Liberation Serif" pitchFamily="18"/>
                <a:ea typeface="WenQuanYi Zen Hei" pitchFamily="2"/>
                <a:cs typeface="Lohit Hindi" pitchFamily="2"/>
              </a:rPr>
              <a:t>Generate </a:t>
            </a:r>
            <a:r>
              <a:rPr lang="en-US" sz="3200" dirty="0">
                <a:latin typeface="Liberation Serif" pitchFamily="18"/>
                <a:ea typeface="WenQuanYi Zen Hei" pitchFamily="2"/>
                <a:cs typeface="Lohit Hindi" pitchFamily="2"/>
              </a:rPr>
              <a:t>a conclusive templates from </a:t>
            </a:r>
            <a:r>
              <a:rPr lang="en-US" sz="3200" dirty="0" smtClean="0">
                <a:latin typeface="Liberation Serif" pitchFamily="18"/>
                <a:ea typeface="WenQuanYi Zen Hei" pitchFamily="2"/>
                <a:cs typeface="Lohit Hindi" pitchFamily="2"/>
              </a:rPr>
              <a:t>data.</a:t>
            </a:r>
          </a:p>
          <a:p>
            <a:pPr marL="971550" lvl="1" indent="-514350" hangingPunct="0">
              <a:lnSpc>
                <a:spcPct val="150000"/>
              </a:lnSpc>
              <a:buAutoNum type="arabicPeriod"/>
            </a:pPr>
            <a:r>
              <a:rPr lang="en-US" sz="3200" dirty="0" smtClean="0">
                <a:latin typeface="Liberation Serif" pitchFamily="18"/>
                <a:ea typeface="WenQuanYi Zen Hei" pitchFamily="2"/>
                <a:cs typeface="Lohit Hindi" pitchFamily="2"/>
              </a:rPr>
              <a:t>Synthesizing </a:t>
            </a:r>
            <a:r>
              <a:rPr lang="en-US" sz="3200" dirty="0">
                <a:latin typeface="Liberation Serif" pitchFamily="18"/>
                <a:ea typeface="WenQuanYi Zen Hei" pitchFamily="2"/>
                <a:cs typeface="Lohit Hindi" pitchFamily="2"/>
              </a:rPr>
              <a:t>data by inferring from unsupervised learning.</a:t>
            </a:r>
          </a:p>
          <a:p>
            <a:pPr marL="0" marR="0" lvl="0" indent="0" rtl="0" hangingPunct="0">
              <a:lnSpc>
                <a:spcPct val="150000"/>
              </a:lnSpc>
              <a:spcBef>
                <a:spcPts val="0"/>
              </a:spcBef>
              <a:spcAft>
                <a:spcPts val="0"/>
              </a:spcAft>
              <a:buNone/>
              <a:tabLst/>
            </a:pPr>
            <a:endParaRPr lang="en-US" sz="3200" b="0" i="0" u="none" strike="noStrike" kern="1200" dirty="0">
              <a:ln>
                <a:noFill/>
              </a:ln>
              <a:latin typeface="Liberation Serif" pitchFamily="18"/>
              <a:ea typeface="WenQuanYi Zen Hei" pitchFamily="2"/>
              <a:cs typeface="Lohit Hindi" pitchFamily="2"/>
            </a:endParaRP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14</a:t>
            </a:fld>
            <a:r>
              <a:rPr lang="mr-IN" smtClean="0"/>
              <a:t>/</a:t>
            </a:r>
            <a:endParaRPr lang="mr-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6309360" y="2233440"/>
            <a:ext cx="2743199" cy="2743199"/>
          </a:xfrm>
          <a:prstGeom prst="rect">
            <a:avLst/>
          </a:prstGeom>
          <a:noFill/>
          <a:ln>
            <a:noFill/>
          </a:ln>
        </p:spPr>
      </p:pic>
      <p:pic>
        <p:nvPicPr>
          <p:cNvPr id="3" name="Picture 2"/>
          <p:cNvPicPr>
            <a:picLocks noChangeAspect="1"/>
          </p:cNvPicPr>
          <p:nvPr/>
        </p:nvPicPr>
        <p:blipFill>
          <a:blip r:embed="rId4">
            <a:lum/>
            <a:alphaModFix/>
          </a:blip>
          <a:srcRect/>
          <a:stretch>
            <a:fillRect/>
          </a:stretch>
        </p:blipFill>
        <p:spPr>
          <a:xfrm>
            <a:off x="1689839" y="2288880"/>
            <a:ext cx="3057120" cy="2463480"/>
          </a:xfrm>
          <a:prstGeom prst="rect">
            <a:avLst/>
          </a:prstGeom>
          <a:noFill/>
          <a:ln>
            <a:noFill/>
          </a:ln>
        </p:spPr>
      </p:pic>
      <p:sp>
        <p:nvSpPr>
          <p:cNvPr id="4" name="TextBox 3"/>
          <p:cNvSpPr txBox="1"/>
          <p:nvPr/>
        </p:nvSpPr>
        <p:spPr>
          <a:xfrm>
            <a:off x="1964160" y="4904280"/>
            <a:ext cx="2651760" cy="122508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a:ln>
                  <a:noFill/>
                </a:ln>
                <a:latin typeface="Liberation Serif" pitchFamily="18"/>
                <a:ea typeface="WenQuanYi Zen Hei" pitchFamily="2"/>
                <a:cs typeface="Lohit Hindi" pitchFamily="2"/>
              </a:rPr>
              <a:t>Aerial LiDAR roof style classification [106]</a:t>
            </a:r>
          </a:p>
        </p:txBody>
      </p:sp>
      <p:sp>
        <p:nvSpPr>
          <p:cNvPr id="5" name="TextBox 4"/>
          <p:cNvSpPr txBox="1"/>
          <p:nvPr/>
        </p:nvSpPr>
        <p:spPr>
          <a:xfrm>
            <a:off x="6309360" y="4907325"/>
            <a:ext cx="2651760" cy="79956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a:ln>
                  <a:noFill/>
                </a:ln>
                <a:latin typeface="Liberation Serif" pitchFamily="18"/>
                <a:ea typeface="WenQuanYi Zen Hei" pitchFamily="2"/>
                <a:cs typeface="Lohit Hindi" pitchFamily="2"/>
              </a:rPr>
              <a:t>Handwritten digits recognition [105]</a:t>
            </a:r>
          </a:p>
        </p:txBody>
      </p:sp>
      <p:sp>
        <p:nvSpPr>
          <p:cNvPr id="6" name="TextBox 5"/>
          <p:cNvSpPr txBox="1"/>
          <p:nvPr/>
        </p:nvSpPr>
        <p:spPr>
          <a:xfrm>
            <a:off x="1371599" y="822960"/>
            <a:ext cx="7314840" cy="135468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3600" b="1" i="0" u="none" strike="noStrike" kern="1200">
                <a:ln>
                  <a:noFill/>
                </a:ln>
                <a:latin typeface="Liberation Serif" pitchFamily="18"/>
                <a:ea typeface="WenQuanYi Zen Hei" pitchFamily="2"/>
                <a:cs typeface="Lohit Hindi" pitchFamily="2"/>
              </a:rPr>
              <a:t>Examples of Using Template</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15</a:t>
            </a:fld>
            <a:r>
              <a:rPr lang="mr-IN" smtClean="0"/>
              <a:t>/</a:t>
            </a:r>
            <a:endParaRPr lang="mr-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TextBox 1"/>
          <p:cNvSpPr txBox="1"/>
          <p:nvPr/>
        </p:nvSpPr>
        <p:spPr>
          <a:xfrm>
            <a:off x="590400" y="999720"/>
            <a:ext cx="6318181"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Generate prototype by congealing.</a:t>
            </a:r>
          </a:p>
        </p:txBody>
      </p:sp>
      <p:pic>
        <p:nvPicPr>
          <p:cNvPr id="3" name="Picture 2"/>
          <p:cNvPicPr>
            <a:picLocks noChangeAspect="1"/>
          </p:cNvPicPr>
          <p:nvPr/>
        </p:nvPicPr>
        <p:blipFill>
          <a:blip r:embed="rId3">
            <a:lum/>
            <a:alphaModFix/>
          </a:blip>
          <a:srcRect/>
          <a:stretch>
            <a:fillRect/>
          </a:stretch>
        </p:blipFill>
        <p:spPr>
          <a:xfrm>
            <a:off x="1463039" y="5322960"/>
            <a:ext cx="1178280" cy="117828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1492919" y="1939680"/>
            <a:ext cx="6938999" cy="2126520"/>
          </a:xfrm>
          <a:prstGeom prst="rect">
            <a:avLst/>
          </a:prstGeom>
          <a:noFill/>
          <a:ln>
            <a:noFill/>
          </a:ln>
        </p:spPr>
      </p:pic>
      <p:sp>
        <p:nvSpPr>
          <p:cNvPr id="5" name="Freeform: Shape 4"/>
          <p:cNvSpPr/>
          <p:nvPr/>
        </p:nvSpPr>
        <p:spPr>
          <a:xfrm rot="2366714">
            <a:off x="3187042" y="3917651"/>
            <a:ext cx="309379" cy="1828800"/>
          </a:xfrm>
          <a:custGeom>
            <a:avLst>
              <a:gd name="f0" fmla="val 10919"/>
              <a:gd name="f1" fmla="val 5625"/>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000000"/>
          </a:solidFill>
          <a:ln w="0">
            <a:solidFill>
              <a:srgbClr val="00000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pic>
        <p:nvPicPr>
          <p:cNvPr id="6" name="Picture 5"/>
          <p:cNvPicPr>
            <a:picLocks noChangeAspect="1"/>
          </p:cNvPicPr>
          <p:nvPr/>
        </p:nvPicPr>
        <p:blipFill>
          <a:blip r:embed="rId5">
            <a:lum/>
            <a:alphaModFix/>
          </a:blip>
          <a:srcRect/>
          <a:stretch>
            <a:fillRect/>
          </a:stretch>
        </p:blipFill>
        <p:spPr>
          <a:xfrm>
            <a:off x="4547168" y="5322960"/>
            <a:ext cx="5033880" cy="1122840"/>
          </a:xfrm>
          <a:prstGeom prst="rect">
            <a:avLst/>
          </a:prstGeom>
          <a:noFill/>
          <a:ln>
            <a:noFill/>
          </a:ln>
        </p:spPr>
      </p:pic>
      <p:sp>
        <p:nvSpPr>
          <p:cNvPr id="7" name="TextBox 6"/>
          <p:cNvSpPr txBox="1"/>
          <p:nvPr/>
        </p:nvSpPr>
        <p:spPr>
          <a:xfrm>
            <a:off x="457200" y="274680"/>
            <a:ext cx="8503920"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1" i="0" u="none" strike="noStrike" kern="1200">
                <a:ln>
                  <a:noFill/>
                </a:ln>
                <a:latin typeface="Liberation Serif" pitchFamily="18"/>
                <a:ea typeface="WenQuanYi Zen Hei" pitchFamily="2"/>
                <a:cs typeface="Lohit Hindi" pitchFamily="2"/>
              </a:rPr>
              <a:t>Showcase One – Digit Recognition</a:t>
            </a:r>
          </a:p>
        </p:txBody>
      </p:sp>
      <p:sp>
        <p:nvSpPr>
          <p:cNvPr id="12" name="Footer Placeholder 11"/>
          <p:cNvSpPr>
            <a:spLocks noGrp="1"/>
          </p:cNvSpPr>
          <p:nvPr>
            <p:ph type="ftr" sz="quarter" idx="11"/>
          </p:nvPr>
        </p:nvSpPr>
        <p:spPr/>
        <p:txBody>
          <a:bodyPr/>
          <a:lstStyle/>
          <a:p>
            <a:pPr lvl="0"/>
            <a:r>
              <a:rPr lang="en-US" smtClean="0"/>
              <a:t>Zhang, Xi PhD Defense</a:t>
            </a:r>
            <a:endParaRPr lang="en-US"/>
          </a:p>
        </p:txBody>
      </p:sp>
      <p:sp>
        <p:nvSpPr>
          <p:cNvPr id="13" name="Slide Number Placeholder 12"/>
          <p:cNvSpPr>
            <a:spLocks noGrp="1"/>
          </p:cNvSpPr>
          <p:nvPr>
            <p:ph type="sldNum" sz="quarter" idx="12"/>
          </p:nvPr>
        </p:nvSpPr>
        <p:spPr/>
        <p:txBody>
          <a:bodyPr/>
          <a:lstStyle/>
          <a:p>
            <a:pPr lvl="0"/>
            <a:fld id="{1163934E-6D4A-49A7-BCC2-DF33CF0FAD11}" type="slidenum">
              <a:rPr lang="mr-IN" smtClean="0"/>
              <a:t>16</a:t>
            </a:fld>
            <a:r>
              <a:rPr lang="mr-IN" smtClean="0"/>
              <a:t>/</a:t>
            </a:r>
            <a:endParaRPr lang="mr-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TextBox 1"/>
          <p:cNvSpPr txBox="1"/>
          <p:nvPr/>
        </p:nvSpPr>
        <p:spPr>
          <a:xfrm>
            <a:off x="590400" y="1000080"/>
            <a:ext cx="6865639" cy="141835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Building correspondence among data.</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Set control points on prototype.</a:t>
            </a:r>
          </a:p>
        </p:txBody>
      </p:sp>
      <p:pic>
        <p:nvPicPr>
          <p:cNvPr id="3" name="Picture 2"/>
          <p:cNvPicPr>
            <a:picLocks noChangeAspect="1"/>
          </p:cNvPicPr>
          <p:nvPr/>
        </p:nvPicPr>
        <p:blipFill>
          <a:blip r:embed="rId3">
            <a:lum/>
            <a:alphaModFix/>
          </a:blip>
          <a:srcRect/>
          <a:stretch>
            <a:fillRect/>
          </a:stretch>
        </p:blipFill>
        <p:spPr>
          <a:xfrm>
            <a:off x="3309120" y="2921400"/>
            <a:ext cx="3144239" cy="322452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17</a:t>
            </a:fld>
            <a:r>
              <a:rPr lang="mr-IN" smtClean="0"/>
              <a:t>/</a:t>
            </a:r>
            <a:endParaRPr lang="mr-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TextBox 1"/>
          <p:cNvSpPr txBox="1"/>
          <p:nvPr/>
        </p:nvSpPr>
        <p:spPr>
          <a:xfrm>
            <a:off x="555231" y="565496"/>
            <a:ext cx="8473002" cy="2126180"/>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Building correspondence among data.</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Set control points on prototype.</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Find corresponding control points on each data.</a:t>
            </a:r>
          </a:p>
        </p:txBody>
      </p:sp>
      <p:pic>
        <p:nvPicPr>
          <p:cNvPr id="3" name="Picture 2"/>
          <p:cNvPicPr>
            <a:picLocks noChangeAspect="1"/>
          </p:cNvPicPr>
          <p:nvPr/>
        </p:nvPicPr>
        <p:blipFill>
          <a:blip r:embed="rId3">
            <a:lum/>
            <a:alphaModFix/>
          </a:blip>
          <a:srcRect/>
          <a:stretch>
            <a:fillRect/>
          </a:stretch>
        </p:blipFill>
        <p:spPr>
          <a:xfrm>
            <a:off x="3074017" y="2775938"/>
            <a:ext cx="4206240" cy="420624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18</a:t>
            </a:fld>
            <a:r>
              <a:rPr lang="mr-IN" smtClean="0"/>
              <a:t>/</a:t>
            </a:r>
            <a:endParaRPr lang="mr-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sp>
        <p:nvSpPr>
          <p:cNvPr id="2" name="TextBox 1"/>
          <p:cNvSpPr txBox="1"/>
          <p:nvPr/>
        </p:nvSpPr>
        <p:spPr>
          <a:xfrm>
            <a:off x="590400" y="964080"/>
            <a:ext cx="845132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by distribution of control points.</a:t>
            </a:r>
          </a:p>
        </p:txBody>
      </p:sp>
      <p:pic>
        <p:nvPicPr>
          <p:cNvPr id="3" name="Picture 2"/>
          <p:cNvPicPr>
            <a:picLocks noChangeAspect="1"/>
          </p:cNvPicPr>
          <p:nvPr/>
        </p:nvPicPr>
        <p:blipFill>
          <a:blip r:embed="rId3">
            <a:lum/>
            <a:alphaModFix/>
          </a:blip>
          <a:srcRect/>
          <a:stretch>
            <a:fillRect/>
          </a:stretch>
        </p:blipFill>
        <p:spPr>
          <a:xfrm>
            <a:off x="856079" y="1707480"/>
            <a:ext cx="8206920" cy="3305159"/>
          </a:xfrm>
          <a:prstGeom prst="rect">
            <a:avLst/>
          </a:prstGeom>
          <a:noFill/>
          <a:ln>
            <a:noFill/>
          </a:ln>
        </p:spPr>
      </p:pic>
      <p:sp>
        <p:nvSpPr>
          <p:cNvPr id="4" name="TextBox 3"/>
          <p:cNvSpPr txBox="1"/>
          <p:nvPr/>
        </p:nvSpPr>
        <p:spPr>
          <a:xfrm>
            <a:off x="590400" y="5175720"/>
            <a:ext cx="8670831" cy="1506523"/>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a:ln>
                  <a:noFill/>
                </a:ln>
                <a:latin typeface="Liberation Serif" pitchFamily="18"/>
                <a:ea typeface="WenQuanYi Zen Hei" pitchFamily="2"/>
                <a:cs typeface="Lohit Hindi" pitchFamily="2"/>
              </a:rPr>
              <a:t>Data synthesis by interpolation/extrapolation between nearest neighbors.</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19</a:t>
            </a:fld>
            <a:r>
              <a:rPr lang="mr-IN" smtClean="0"/>
              <a:t>/</a:t>
            </a:r>
            <a:endParaRPr lang="mr-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3" name="TextBox 2"/>
          <p:cNvSpPr txBox="1"/>
          <p:nvPr/>
        </p:nvSpPr>
        <p:spPr>
          <a:xfrm>
            <a:off x="365760" y="89460"/>
            <a:ext cx="3200400"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dirty="0">
                <a:ln>
                  <a:noFill/>
                </a:ln>
                <a:latin typeface="Liberation Serif" pitchFamily="18"/>
                <a:ea typeface="WenQuanYi Zen Hei" pitchFamily="2"/>
                <a:cs typeface="Lohit Hindi" pitchFamily="2"/>
              </a:rPr>
              <a:t>Overview</a:t>
            </a:r>
          </a:p>
        </p:txBody>
      </p:sp>
      <p:sp>
        <p:nvSpPr>
          <p:cNvPr id="4" name="TextBox 3"/>
          <p:cNvSpPr txBox="1"/>
          <p:nvPr/>
        </p:nvSpPr>
        <p:spPr>
          <a:xfrm>
            <a:off x="590400" y="1168800"/>
            <a:ext cx="6752274" cy="5045633"/>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Motivation.</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Conclusion</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2</a:t>
            </a:fld>
            <a:r>
              <a:rPr lang="mr-IN" smtClean="0"/>
              <a:t>/</a:t>
            </a:r>
            <a:endParaRPr lang="mr-IN"/>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page22">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457200" y="1280159"/>
            <a:ext cx="4114800" cy="4114800"/>
          </a:xfrm>
          <a:prstGeom prst="rect">
            <a:avLst/>
          </a:prstGeom>
          <a:noFill/>
          <a:ln>
            <a:noFill/>
          </a:ln>
        </p:spPr>
      </p:pic>
      <p:pic>
        <p:nvPicPr>
          <p:cNvPr id="3" name="Picture 2"/>
          <p:cNvPicPr>
            <a:picLocks noChangeAspect="1"/>
          </p:cNvPicPr>
          <p:nvPr/>
        </p:nvPicPr>
        <p:blipFill>
          <a:blip r:embed="rId4">
            <a:lum/>
            <a:alphaModFix/>
          </a:blip>
          <a:srcRect/>
          <a:stretch>
            <a:fillRect/>
          </a:stretch>
        </p:blipFill>
        <p:spPr>
          <a:xfrm>
            <a:off x="5526000" y="1280159"/>
            <a:ext cx="4114800" cy="4114800"/>
          </a:xfrm>
          <a:prstGeom prst="rect">
            <a:avLst/>
          </a:prstGeom>
          <a:noFill/>
          <a:ln>
            <a:noFill/>
          </a:ln>
        </p:spPr>
      </p:pic>
      <p:sp>
        <p:nvSpPr>
          <p:cNvPr id="4" name="TextBox 3"/>
          <p:cNvSpPr txBox="1"/>
          <p:nvPr/>
        </p:nvSpPr>
        <p:spPr>
          <a:xfrm>
            <a:off x="1005840" y="5669279"/>
            <a:ext cx="2834640" cy="4273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400">
                <a:latin typeface="Liberation Serif" pitchFamily="18"/>
              </a:defRPr>
            </a:pPr>
            <a:r>
              <a:rPr lang="en-US" sz="2400" b="0" i="0" u="none" strike="noStrike" kern="1200">
                <a:ln>
                  <a:noFill/>
                </a:ln>
                <a:latin typeface="Liberation Serif" pitchFamily="18"/>
                <a:ea typeface="WenQuanYi Zen Hei" pitchFamily="2"/>
                <a:cs typeface="Lohit Hindi" pitchFamily="2"/>
              </a:rPr>
              <a:t>Real Data</a:t>
            </a:r>
          </a:p>
        </p:txBody>
      </p:sp>
      <p:sp>
        <p:nvSpPr>
          <p:cNvPr id="5" name="TextBox 4"/>
          <p:cNvSpPr txBox="1"/>
          <p:nvPr/>
        </p:nvSpPr>
        <p:spPr>
          <a:xfrm>
            <a:off x="6153840" y="5669279"/>
            <a:ext cx="2834640" cy="4273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400">
                <a:latin typeface="Liberation Serif" pitchFamily="18"/>
              </a:defRPr>
            </a:pPr>
            <a:r>
              <a:rPr lang="en-US" sz="2400" b="0" i="0" u="none" strike="noStrike" kern="1200">
                <a:ln>
                  <a:noFill/>
                </a:ln>
                <a:latin typeface="Liberation Serif" pitchFamily="18"/>
                <a:ea typeface="WenQuanYi Zen Hei" pitchFamily="2"/>
                <a:cs typeface="Lohit Hindi" pitchFamily="2"/>
              </a:rPr>
              <a:t>Synthesized Data</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20</a:t>
            </a:fld>
            <a:r>
              <a:rPr lang="mr-IN" smtClean="0"/>
              <a:t>/</a:t>
            </a:r>
            <a:endParaRPr lang="mr-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TextBox 1"/>
          <p:cNvSpPr txBox="1"/>
          <p:nvPr/>
        </p:nvSpPr>
        <p:spPr>
          <a:xfrm>
            <a:off x="590400" y="1072080"/>
            <a:ext cx="9235440" cy="76428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SzPct val="45000"/>
              <a:buFont typeface="StarSymbol"/>
              <a:buChar char="●"/>
              <a:tabLst/>
            </a:pPr>
            <a:r>
              <a:rPr lang="en-US" sz="3200" b="0" i="0" u="none" strike="noStrike" kern="1200">
                <a:ln>
                  <a:noFill/>
                </a:ln>
                <a:latin typeface="Liberation Serif" pitchFamily="18"/>
                <a:ea typeface="WenQuanYi Zen Hei" pitchFamily="2"/>
                <a:cs typeface="Lohit Hindi" pitchFamily="2"/>
              </a:rPr>
              <a:t>Boost the performance by adding synthetic data.</a:t>
            </a:r>
          </a:p>
        </p:txBody>
      </p:sp>
      <p:graphicFrame>
        <p:nvGraphicFramePr>
          <p:cNvPr id="3" name="Table 2"/>
          <p:cNvGraphicFramePr>
            <a:graphicFrameLocks noGrp="1"/>
          </p:cNvGraphicFramePr>
          <p:nvPr>
            <p:extLst>
              <p:ext uri="{D42A27DB-BD31-4B8C-83A1-F6EECF244321}">
                <p14:modId xmlns:p14="http://schemas.microsoft.com/office/powerpoint/2010/main" val="700044558"/>
              </p:ext>
            </p:extLst>
          </p:nvPr>
        </p:nvGraphicFramePr>
        <p:xfrm>
          <a:off x="2044800" y="3038400"/>
          <a:ext cx="5764318" cy="1502999"/>
        </p:xfrm>
        <a:graphic>
          <a:graphicData uri="http://schemas.openxmlformats.org/drawingml/2006/table">
            <a:tbl>
              <a:tblPr firstRow="1" bandRow="1">
                <a:tableStyleId>{F5AB1C69-6EDB-4FF4-983F-18BD219EF322}</a:tableStyleId>
              </a:tblPr>
              <a:tblGrid>
                <a:gridCol w="1988639">
                  <a:extLst>
                    <a:ext uri="{9D8B030D-6E8A-4147-A177-3AD203B41FA5}">
                      <a16:colId xmlns:a16="http://schemas.microsoft.com/office/drawing/2014/main" xmlns="" val="566576011"/>
                    </a:ext>
                  </a:extLst>
                </a:gridCol>
                <a:gridCol w="1092240">
                  <a:extLst>
                    <a:ext uri="{9D8B030D-6E8A-4147-A177-3AD203B41FA5}">
                      <a16:colId xmlns:a16="http://schemas.microsoft.com/office/drawing/2014/main" xmlns="" val="346477077"/>
                    </a:ext>
                  </a:extLst>
                </a:gridCol>
                <a:gridCol w="1091519">
                  <a:extLst>
                    <a:ext uri="{9D8B030D-6E8A-4147-A177-3AD203B41FA5}">
                      <a16:colId xmlns:a16="http://schemas.microsoft.com/office/drawing/2014/main" xmlns="" val="4056003896"/>
                    </a:ext>
                  </a:extLst>
                </a:gridCol>
                <a:gridCol w="1591920">
                  <a:extLst>
                    <a:ext uri="{9D8B030D-6E8A-4147-A177-3AD203B41FA5}">
                      <a16:colId xmlns:a16="http://schemas.microsoft.com/office/drawing/2014/main" xmlns="" val="187494399"/>
                    </a:ext>
                  </a:extLst>
                </a:gridCol>
              </a:tblGrid>
              <a:tr h="519479">
                <a:tc>
                  <a:txBody>
                    <a:bodyPr/>
                    <a:lstStyle/>
                    <a:p>
                      <a:pPr marL="0" marR="0" indent="0" rtl="0" hangingPunct="0">
                        <a:lnSpc>
                          <a:spcPct val="150000"/>
                        </a:lnSpc>
                        <a:spcBef>
                          <a:spcPts val="0"/>
                        </a:spcBef>
                        <a:spcAft>
                          <a:spcPts val="0"/>
                        </a:spcAft>
                        <a:tabLst/>
                      </a:pPr>
                      <a:endParaRPr lang="en-US" sz="1800" b="0" i="0" u="none" strike="noStrike" kern="1200">
                        <a:ln>
                          <a:noFill/>
                        </a:ln>
                        <a:latin typeface="Liberation Sans" pitchFamily="1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Real</a:t>
                      </a:r>
                      <a:endParaRPr lang="en-US" sz="1800" b="1"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Syn</a:t>
                      </a:r>
                      <a:endParaRPr lang="en-US" sz="1800" b="1"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dirty="0" err="1">
                          <a:ln>
                            <a:noFill/>
                          </a:ln>
                        </a:rPr>
                        <a:t>Real+Syn</a:t>
                      </a:r>
                      <a:endParaRPr lang="en-US" sz="1800" b="1"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83842527"/>
                  </a:ext>
                </a:extLst>
              </a:tr>
              <a:tr h="491040">
                <a:tc>
                  <a:txBody>
                    <a:bodyPr/>
                    <a:lstStyle/>
                    <a:p>
                      <a:pPr marL="0" marR="0" lvl="0" indent="0" algn="ctr" rtl="0" hangingPunct="0">
                        <a:lnSpc>
                          <a:spcPct val="150000"/>
                        </a:lnSpc>
                        <a:spcBef>
                          <a:spcPts val="0"/>
                        </a:spcBef>
                        <a:spcAft>
                          <a:spcPts val="0"/>
                        </a:spcAft>
                        <a:buNone/>
                        <a:tabLst/>
                      </a:pPr>
                      <a:r>
                        <a:rPr lang="en-US" sz="1800" u="none" strike="noStrike" kern="1200" dirty="0">
                          <a:ln>
                            <a:noFill/>
                          </a:ln>
                        </a:rPr>
                        <a:t>CNN</a:t>
                      </a:r>
                      <a:endParaRPr lang="en-US" sz="1800" b="1"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0.65</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0.68</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0.70</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49358427"/>
                  </a:ext>
                </a:extLst>
              </a:tr>
              <a:tr h="492480">
                <a:tc>
                  <a:txBody>
                    <a:bodyPr/>
                    <a:lstStyle/>
                    <a:p>
                      <a:pPr marL="0" marR="0" lvl="0" indent="0" algn="ctr" rtl="0" hangingPunct="0">
                        <a:lnSpc>
                          <a:spcPct val="150000"/>
                        </a:lnSpc>
                        <a:spcBef>
                          <a:spcPts val="0"/>
                        </a:spcBef>
                        <a:spcAft>
                          <a:spcPts val="0"/>
                        </a:spcAft>
                        <a:buNone/>
                        <a:tabLst/>
                      </a:pPr>
                      <a:r>
                        <a:rPr lang="en-US" sz="1800" u="none" strike="noStrike" kern="1200">
                          <a:ln>
                            <a:noFill/>
                          </a:ln>
                        </a:rPr>
                        <a:t>SVM</a:t>
                      </a:r>
                      <a:endParaRPr lang="en-US" sz="1800" b="1"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0.77</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a:ln>
                            <a:noFill/>
                          </a:ln>
                        </a:rPr>
                        <a:t>0.78</a:t>
                      </a:r>
                      <a:endParaRPr lang="en-US" sz="1800" b="0" i="0" u="none" strike="noStrike" kern="120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50000"/>
                        </a:lnSpc>
                        <a:spcBef>
                          <a:spcPts val="0"/>
                        </a:spcBef>
                        <a:spcAft>
                          <a:spcPts val="0"/>
                        </a:spcAft>
                        <a:buNone/>
                        <a:tabLst/>
                      </a:pPr>
                      <a:r>
                        <a:rPr lang="en-US" sz="1800" u="none" strike="noStrike" kern="1200" dirty="0">
                          <a:ln>
                            <a:noFill/>
                          </a:ln>
                        </a:rPr>
                        <a:t>0.80</a:t>
                      </a:r>
                      <a:endParaRPr lang="en-US" sz="1800" b="0" i="0" u="none" strike="noStrike" kern="1200" dirty="0">
                        <a:ln>
                          <a:noFill/>
                        </a:ln>
                        <a:latin typeface="Liberation Serif" pitchFamily="18"/>
                        <a:ea typeface="WenQuanYi Zen Hei" pitchFamily="2"/>
                        <a:cs typeface="Lohit Hindi" pitchFamily="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48378827"/>
                  </a:ext>
                </a:extLst>
              </a:tr>
            </a:tbl>
          </a:graphicData>
        </a:graphic>
      </p:graphicFrame>
      <p:sp>
        <p:nvSpPr>
          <p:cNvPr id="4" name="TextBox 3"/>
          <p:cNvSpPr txBox="1"/>
          <p:nvPr/>
        </p:nvSpPr>
        <p:spPr>
          <a:xfrm>
            <a:off x="3034800" y="4591440"/>
            <a:ext cx="4114800" cy="34488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F1 score of classification results</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21</a:t>
            </a:fld>
            <a:r>
              <a:rPr lang="mr-IN" smtClean="0"/>
              <a:t>/</a:t>
            </a:r>
            <a:endParaRPr lang="mr-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4078800" y="1070999"/>
            <a:ext cx="5248080" cy="2952359"/>
          </a:xfrm>
          <a:prstGeom prst="rect">
            <a:avLst/>
          </a:prstGeom>
          <a:noFill/>
          <a:ln>
            <a:noFill/>
          </a:ln>
        </p:spPr>
      </p:pic>
      <p:sp>
        <p:nvSpPr>
          <p:cNvPr id="3" name="TextBox 2"/>
          <p:cNvSpPr txBox="1"/>
          <p:nvPr/>
        </p:nvSpPr>
        <p:spPr>
          <a:xfrm>
            <a:off x="548640" y="2291039"/>
            <a:ext cx="3164399" cy="1183680"/>
          </a:xfrm>
          <a:prstGeom prst="rect">
            <a:avLst/>
          </a:prstGeom>
          <a:noFill/>
          <a:ln>
            <a:noFill/>
          </a:ln>
        </p:spPr>
        <p:txBody>
          <a:bodyPr vert="horz" wrap="none" lIns="90000" tIns="45000" rIns="90000" bIns="45000" anchorCtr="0" compatLnSpc="0">
            <a:spAutoFit/>
          </a:bodyPr>
          <a:lstStyle/>
          <a:p>
            <a:pPr marL="0" marR="0" lvl="0" indent="0" algn="l"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Aerial LiDAR</a:t>
            </a:r>
          </a:p>
          <a:p>
            <a:pPr marL="0" marR="0" lvl="0" indent="0" algn="l"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Downtown San Francisco</a:t>
            </a:r>
          </a:p>
        </p:txBody>
      </p:sp>
      <p:pic>
        <p:nvPicPr>
          <p:cNvPr id="4" name="Picture 3"/>
          <p:cNvPicPr>
            <a:picLocks noChangeAspect="1"/>
          </p:cNvPicPr>
          <p:nvPr/>
        </p:nvPicPr>
        <p:blipFill>
          <a:blip r:embed="rId4">
            <a:lum/>
            <a:alphaModFix/>
          </a:blip>
          <a:srcRect/>
          <a:stretch>
            <a:fillRect/>
          </a:stretch>
        </p:blipFill>
        <p:spPr>
          <a:xfrm>
            <a:off x="4095360" y="4297680"/>
            <a:ext cx="5212080" cy="2486880"/>
          </a:xfrm>
          <a:prstGeom prst="rect">
            <a:avLst/>
          </a:prstGeom>
          <a:noFill/>
          <a:ln>
            <a:noFill/>
          </a:ln>
        </p:spPr>
      </p:pic>
      <p:sp>
        <p:nvSpPr>
          <p:cNvPr id="5" name="TextBox 4"/>
          <p:cNvSpPr txBox="1"/>
          <p:nvPr/>
        </p:nvSpPr>
        <p:spPr>
          <a:xfrm>
            <a:off x="548640" y="5250240"/>
            <a:ext cx="3164399" cy="1183680"/>
          </a:xfrm>
          <a:prstGeom prst="rect">
            <a:avLst/>
          </a:prstGeom>
          <a:noFill/>
          <a:ln>
            <a:noFill/>
          </a:ln>
        </p:spPr>
        <p:txBody>
          <a:bodyPr vert="horz" wrap="none" lIns="90000" tIns="45000" rIns="90000" bIns="45000" anchorCtr="0" compatLnSpc="0">
            <a:spAutoFit/>
          </a:bodyPr>
          <a:lstStyle/>
          <a:p>
            <a:pPr marL="0" marR="0" lvl="0" indent="0" algn="l"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Candidate roof styles</a:t>
            </a:r>
          </a:p>
        </p:txBody>
      </p:sp>
      <p:sp>
        <p:nvSpPr>
          <p:cNvPr id="6" name="TextBox 5"/>
          <p:cNvSpPr txBox="1"/>
          <p:nvPr/>
        </p:nvSpPr>
        <p:spPr>
          <a:xfrm>
            <a:off x="457200" y="275040"/>
            <a:ext cx="8503920"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1" i="0" u="none" strike="noStrike" kern="1200">
                <a:ln>
                  <a:noFill/>
                </a:ln>
                <a:latin typeface="Liberation Serif" pitchFamily="18"/>
                <a:ea typeface="WenQuanYi Zen Hei" pitchFamily="2"/>
                <a:cs typeface="Lohit Hindi" pitchFamily="2"/>
              </a:rPr>
              <a:t>Showcase Two – Roof Recognition</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22</a:t>
            </a:fld>
            <a:r>
              <a:rPr lang="mr-IN" smtClean="0"/>
              <a:t>/</a:t>
            </a:r>
            <a:endParaRPr lang="mr-I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TextBox 1"/>
          <p:cNvSpPr txBox="1"/>
          <p:nvPr/>
        </p:nvSpPr>
        <p:spPr>
          <a:xfrm>
            <a:off x="590400" y="1071359"/>
            <a:ext cx="3493177"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Build prototypes.</a:t>
            </a:r>
          </a:p>
        </p:txBody>
      </p:sp>
      <p:pic>
        <p:nvPicPr>
          <p:cNvPr id="3" name="Picture 2"/>
          <p:cNvPicPr>
            <a:picLocks noChangeAspect="1"/>
          </p:cNvPicPr>
          <p:nvPr/>
        </p:nvPicPr>
        <p:blipFill>
          <a:blip r:embed="rId3">
            <a:lum/>
            <a:alphaModFix/>
          </a:blip>
          <a:srcRect/>
          <a:stretch>
            <a:fillRect/>
          </a:stretch>
        </p:blipFill>
        <p:spPr>
          <a:xfrm>
            <a:off x="914400" y="1920239"/>
            <a:ext cx="8313120" cy="420624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23</a:t>
            </a:fld>
            <a:r>
              <a:rPr lang="mr-IN" smtClean="0"/>
              <a:t>/</a:t>
            </a:r>
            <a:endParaRPr lang="mr-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2" name="TextBox 1"/>
          <p:cNvSpPr txBox="1"/>
          <p:nvPr/>
        </p:nvSpPr>
        <p:spPr>
          <a:xfrm>
            <a:off x="590400" y="504500"/>
            <a:ext cx="3594423"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a:ln>
                  <a:noFill/>
                </a:ln>
                <a:latin typeface="Liberation Serif" pitchFamily="18"/>
                <a:ea typeface="WenQuanYi Zen Hei" pitchFamily="2"/>
                <a:cs typeface="Lohit Hindi" pitchFamily="2"/>
              </a:rPr>
              <a:t>Derive more data.</a:t>
            </a:r>
          </a:p>
        </p:txBody>
      </p:sp>
      <p:pic>
        <p:nvPicPr>
          <p:cNvPr id="3" name="Picture 2"/>
          <p:cNvPicPr>
            <a:picLocks noChangeAspect="1"/>
          </p:cNvPicPr>
          <p:nvPr/>
        </p:nvPicPr>
        <p:blipFill>
          <a:blip r:embed="rId3">
            <a:lum/>
            <a:alphaModFix/>
          </a:blip>
          <a:srcRect/>
          <a:stretch>
            <a:fillRect/>
          </a:stretch>
        </p:blipFill>
        <p:spPr>
          <a:xfrm>
            <a:off x="2119680" y="1374479"/>
            <a:ext cx="5809680" cy="338328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1730519" y="4849200"/>
            <a:ext cx="6590520" cy="1932479"/>
          </a:xfrm>
          <a:prstGeom prst="rect">
            <a:avLst/>
          </a:prstGeom>
          <a:noFill/>
          <a:ln>
            <a:noFill/>
          </a:ln>
        </p:spPr>
      </p:pic>
      <p:sp>
        <p:nvSpPr>
          <p:cNvPr id="5" name="TextBox 4"/>
          <p:cNvSpPr txBox="1"/>
          <p:nvPr/>
        </p:nvSpPr>
        <p:spPr>
          <a:xfrm>
            <a:off x="3657600" y="1374479"/>
            <a:ext cx="2560319" cy="4302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2400" b="0" i="0" u="none" strike="noStrike" kern="1200">
                <a:ln>
                  <a:noFill/>
                </a:ln>
                <a:latin typeface="Liberation Serif" pitchFamily="18"/>
                <a:ea typeface="WenQuanYi Zen Hei" pitchFamily="2"/>
                <a:cs typeface="Lohit Hindi" pitchFamily="2"/>
              </a:rPr>
              <a:t>Dimension change</a:t>
            </a:r>
          </a:p>
        </p:txBody>
      </p:sp>
      <p:sp>
        <p:nvSpPr>
          <p:cNvPr id="6" name="TextBox 5"/>
          <p:cNvSpPr txBox="1"/>
          <p:nvPr/>
        </p:nvSpPr>
        <p:spPr>
          <a:xfrm>
            <a:off x="3566160" y="4849200"/>
            <a:ext cx="3017520" cy="4302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2400" b="0" i="0" u="none" strike="noStrike" kern="1200">
                <a:ln>
                  <a:noFill/>
                </a:ln>
                <a:latin typeface="Liberation Serif" pitchFamily="18"/>
                <a:ea typeface="WenQuanYi Zen Hei" pitchFamily="2"/>
                <a:cs typeface="Lohit Hindi" pitchFamily="2"/>
              </a:rPr>
              <a:t>Simulation of erosion</a:t>
            </a:r>
          </a:p>
        </p:txBody>
      </p:sp>
      <p:sp>
        <p:nvSpPr>
          <p:cNvPr id="11" name="Footer Placeholder 10"/>
          <p:cNvSpPr>
            <a:spLocks noGrp="1"/>
          </p:cNvSpPr>
          <p:nvPr>
            <p:ph type="ftr" sz="quarter" idx="11"/>
          </p:nvPr>
        </p:nvSpPr>
        <p:spPr/>
        <p:txBody>
          <a:bodyPr/>
          <a:lstStyle/>
          <a:p>
            <a:pPr lvl="0"/>
            <a:r>
              <a:rPr lang="en-US" dirty="0" smtClean="0"/>
              <a:t>Zhang, Xi PhD Defense</a:t>
            </a:r>
            <a:endParaRPr lang="en-US" dirty="0"/>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24</a:t>
            </a:fld>
            <a:r>
              <a:rPr lang="mr-IN" smtClean="0"/>
              <a:t>/</a:t>
            </a:r>
            <a:endParaRPr lang="mr-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page27">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1305720" y="1537920"/>
            <a:ext cx="7139880" cy="2276999"/>
          </a:xfrm>
          <a:prstGeom prst="rect">
            <a:avLst/>
          </a:prstGeom>
          <a:noFill/>
          <a:ln>
            <a:noFill/>
          </a:ln>
        </p:spPr>
      </p:pic>
      <p:pic>
        <p:nvPicPr>
          <p:cNvPr id="3" name="Picture 2"/>
          <p:cNvPicPr>
            <a:picLocks noChangeAspect="1"/>
          </p:cNvPicPr>
          <p:nvPr/>
        </p:nvPicPr>
        <p:blipFill>
          <a:blip r:embed="rId4">
            <a:lum/>
            <a:alphaModFix/>
          </a:blip>
          <a:srcRect/>
          <a:stretch>
            <a:fillRect/>
          </a:stretch>
        </p:blipFill>
        <p:spPr>
          <a:xfrm>
            <a:off x="1341000" y="4443480"/>
            <a:ext cx="7138080" cy="2271600"/>
          </a:xfrm>
          <a:prstGeom prst="rect">
            <a:avLst/>
          </a:prstGeom>
          <a:noFill/>
          <a:ln>
            <a:noFill/>
          </a:ln>
        </p:spPr>
      </p:pic>
      <p:sp>
        <p:nvSpPr>
          <p:cNvPr id="4" name="TextBox 3"/>
          <p:cNvSpPr txBox="1"/>
          <p:nvPr/>
        </p:nvSpPr>
        <p:spPr>
          <a:xfrm>
            <a:off x="4015080" y="3814920"/>
            <a:ext cx="1980000" cy="3931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Chicago</a:t>
            </a:r>
          </a:p>
        </p:txBody>
      </p:sp>
      <p:sp>
        <p:nvSpPr>
          <p:cNvPr id="5" name="TextBox 4"/>
          <p:cNvSpPr txBox="1"/>
          <p:nvPr/>
        </p:nvSpPr>
        <p:spPr>
          <a:xfrm>
            <a:off x="4015080" y="6686640"/>
            <a:ext cx="1980000" cy="3931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San Francisco</a:t>
            </a:r>
          </a:p>
        </p:txBody>
      </p:sp>
      <p:sp>
        <p:nvSpPr>
          <p:cNvPr id="6" name="TextBox 5"/>
          <p:cNvSpPr txBox="1"/>
          <p:nvPr/>
        </p:nvSpPr>
        <p:spPr>
          <a:xfrm>
            <a:off x="590400" y="506523"/>
            <a:ext cx="8495700"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Boost recognition rate by adding synthetic data.</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25</a:t>
            </a:fld>
            <a:r>
              <a:rPr lang="mr-IN" smtClean="0"/>
              <a:t>/</a:t>
            </a:r>
            <a:endParaRPr lang="mr-I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page28">
    <p:spTree>
      <p:nvGrpSpPr>
        <p:cNvPr id="1" name=""/>
        <p:cNvGrpSpPr/>
        <p:nvPr/>
      </p:nvGrpSpPr>
      <p:grpSpPr>
        <a:xfrm>
          <a:off x="0" y="0"/>
          <a:ext cx="0" cy="0"/>
          <a:chOff x="0" y="0"/>
          <a:chExt cx="0" cy="0"/>
        </a:xfrm>
      </p:grpSpPr>
      <p:sp>
        <p:nvSpPr>
          <p:cNvPr id="2" name="TextBox 1"/>
          <p:cNvSpPr txBox="1"/>
          <p:nvPr/>
        </p:nvSpPr>
        <p:spPr>
          <a:xfrm>
            <a:off x="773723" y="636840"/>
            <a:ext cx="8663354" cy="1683494"/>
          </a:xfrm>
          <a:prstGeom prst="rect">
            <a:avLst/>
          </a:prstGeom>
          <a:noFill/>
          <a:ln>
            <a:noFill/>
          </a:ln>
        </p:spPr>
        <p:txBody>
          <a:bodyPr vert="horz" wrap="squar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3600" b="1" i="0" u="none" strike="noStrike" kern="1200">
                <a:ln>
                  <a:noFill/>
                </a:ln>
                <a:latin typeface="Liberation Serif" pitchFamily="18"/>
                <a:ea typeface="WenQuanYi Zen Hei" pitchFamily="2"/>
                <a:cs typeface="Lohit Hindi" pitchFamily="2"/>
              </a:rPr>
              <a:t>Examples of Inferring from Unsupervised learning</a:t>
            </a:r>
          </a:p>
        </p:txBody>
      </p:sp>
      <p:pic>
        <p:nvPicPr>
          <p:cNvPr id="5" name="Picture 4"/>
          <p:cNvPicPr>
            <a:picLocks noChangeAspect="1"/>
          </p:cNvPicPr>
          <p:nvPr/>
        </p:nvPicPr>
        <p:blipFill>
          <a:blip r:embed="rId3">
            <a:lum/>
            <a:alphaModFix/>
          </a:blip>
          <a:srcRect/>
          <a:stretch>
            <a:fillRect/>
          </a:stretch>
        </p:blipFill>
        <p:spPr>
          <a:xfrm>
            <a:off x="6949440" y="2834640"/>
            <a:ext cx="2743199" cy="2048399"/>
          </a:xfrm>
          <a:prstGeom prst="rect">
            <a:avLst/>
          </a:prstGeom>
          <a:noFill/>
          <a:ln>
            <a:noFill/>
          </a:ln>
        </p:spPr>
      </p:pic>
      <p:sp>
        <p:nvSpPr>
          <p:cNvPr id="6" name="TextBox 5"/>
          <p:cNvSpPr txBox="1"/>
          <p:nvPr/>
        </p:nvSpPr>
        <p:spPr>
          <a:xfrm>
            <a:off x="457200" y="5120639"/>
            <a:ext cx="9235440" cy="73008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000">
                <a:latin typeface="Liberation Serif" pitchFamily="18"/>
              </a:defRPr>
            </a:pPr>
            <a:r>
              <a:rPr lang="en-US" sz="2000" b="0" i="0" u="none" strike="noStrike" kern="1200">
                <a:ln>
                  <a:noFill/>
                </a:ln>
                <a:latin typeface="Liberation Serif" pitchFamily="18"/>
                <a:ea typeface="WenQuanYi Zen Hei" pitchFamily="2"/>
                <a:cs typeface="Lohit Hindi" pitchFamily="2"/>
              </a:rPr>
              <a:t>Unsupervised learning of optical flow using neural networks.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834783"/>
            <a:ext cx="2731008" cy="204825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3320" y="2834640"/>
            <a:ext cx="2731008" cy="2048256"/>
          </a:xfrm>
          <a:prstGeom prst="rect">
            <a:avLst/>
          </a:prstGeom>
        </p:spPr>
      </p:pic>
      <p:sp>
        <p:nvSpPr>
          <p:cNvPr id="13" name="Footer Placeholder 12"/>
          <p:cNvSpPr>
            <a:spLocks noGrp="1"/>
          </p:cNvSpPr>
          <p:nvPr>
            <p:ph type="ftr" sz="quarter" idx="11"/>
          </p:nvPr>
        </p:nvSpPr>
        <p:spPr/>
        <p:txBody>
          <a:bodyPr/>
          <a:lstStyle/>
          <a:p>
            <a:pPr lvl="0"/>
            <a:r>
              <a:rPr lang="en-US" smtClean="0"/>
              <a:t>Zhang, Xi PhD Defense</a:t>
            </a:r>
            <a:endParaRPr lang="en-US"/>
          </a:p>
        </p:txBody>
      </p:sp>
      <p:sp>
        <p:nvSpPr>
          <p:cNvPr id="14" name="Slide Number Placeholder 13"/>
          <p:cNvSpPr>
            <a:spLocks noGrp="1"/>
          </p:cNvSpPr>
          <p:nvPr>
            <p:ph type="sldNum" sz="quarter" idx="12"/>
          </p:nvPr>
        </p:nvSpPr>
        <p:spPr/>
        <p:txBody>
          <a:bodyPr/>
          <a:lstStyle/>
          <a:p>
            <a:pPr lvl="0"/>
            <a:fld id="{1163934E-6D4A-49A7-BCC2-DF33CF0FAD11}" type="slidenum">
              <a:rPr lang="mr-IN" smtClean="0"/>
              <a:t>26</a:t>
            </a:fld>
            <a:r>
              <a:rPr lang="mr-IN" smtClean="0"/>
              <a:t>/</a:t>
            </a:r>
            <a:endParaRPr lang="mr-I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230400" y="2815200"/>
            <a:ext cx="9625320" cy="1941119"/>
          </a:xfrm>
          <a:prstGeom prst="rect">
            <a:avLst/>
          </a:prstGeom>
          <a:noFill/>
          <a:ln>
            <a:noFill/>
          </a:ln>
        </p:spPr>
      </p:pic>
      <p:sp>
        <p:nvSpPr>
          <p:cNvPr id="3" name="TextBox 2"/>
          <p:cNvSpPr txBox="1"/>
          <p:nvPr/>
        </p:nvSpPr>
        <p:spPr>
          <a:xfrm>
            <a:off x="590400" y="1086480"/>
            <a:ext cx="8768917"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Framework of unsupervised optical flow learning</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27</a:t>
            </a:fld>
            <a:r>
              <a:rPr lang="mr-IN" smtClean="0"/>
              <a:t>/</a:t>
            </a:r>
            <a:endParaRPr lang="mr-I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2" name="TextBox 1"/>
          <p:cNvSpPr txBox="1"/>
          <p:nvPr/>
        </p:nvSpPr>
        <p:spPr>
          <a:xfrm>
            <a:off x="590400" y="294480"/>
            <a:ext cx="6570366"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Introduction of using mask modules</a:t>
            </a:r>
          </a:p>
        </p:txBody>
      </p:sp>
      <p:pic>
        <p:nvPicPr>
          <p:cNvPr id="3" name="Picture 2"/>
          <p:cNvPicPr>
            <a:picLocks noChangeAspect="1"/>
          </p:cNvPicPr>
          <p:nvPr/>
        </p:nvPicPr>
        <p:blipFill>
          <a:blip r:embed="rId3">
            <a:lum/>
            <a:alphaModFix/>
          </a:blip>
          <a:srcRect/>
          <a:stretch>
            <a:fillRect/>
          </a:stretch>
        </p:blipFill>
        <p:spPr>
          <a:xfrm>
            <a:off x="2236010" y="1058760"/>
            <a:ext cx="5617699" cy="6188656"/>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28</a:t>
            </a:fld>
            <a:r>
              <a:rPr lang="mr-IN" smtClean="0"/>
              <a:t>/</a:t>
            </a:r>
            <a:endParaRPr lang="mr-I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2" name="TextBox 1"/>
          <p:cNvSpPr txBox="1"/>
          <p:nvPr/>
        </p:nvSpPr>
        <p:spPr>
          <a:xfrm>
            <a:off x="590400" y="294840"/>
            <a:ext cx="3218743"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Learned masks.</a:t>
            </a:r>
          </a:p>
        </p:txBody>
      </p:sp>
      <p:pic>
        <p:nvPicPr>
          <p:cNvPr id="3" name="Picture 2"/>
          <p:cNvPicPr>
            <a:picLocks noChangeAspect="1"/>
          </p:cNvPicPr>
          <p:nvPr/>
        </p:nvPicPr>
        <p:blipFill>
          <a:blip r:embed="rId3">
            <a:lum/>
            <a:alphaModFix/>
          </a:blip>
          <a:srcRect/>
          <a:stretch>
            <a:fillRect/>
          </a:stretch>
        </p:blipFill>
        <p:spPr>
          <a:xfrm>
            <a:off x="731519" y="1022400"/>
            <a:ext cx="8525160" cy="565272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29</a:t>
            </a:fld>
            <a:r>
              <a:rPr lang="mr-IN" smtClean="0"/>
              <a:t>/</a:t>
            </a:r>
            <a:endParaRPr lang="mr-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extBox 1"/>
          <p:cNvSpPr txBox="1"/>
          <p:nvPr/>
        </p:nvSpPr>
        <p:spPr>
          <a:xfrm>
            <a:off x="590400" y="1321560"/>
            <a:ext cx="7914324" cy="495746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a:t>
            </a:fld>
            <a:r>
              <a:rPr lang="mr-IN" smtClean="0"/>
              <a:t>/</a:t>
            </a:r>
            <a:endParaRPr lang="mr-I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2" name="TextBox 1"/>
          <p:cNvSpPr txBox="1"/>
          <p:nvPr/>
        </p:nvSpPr>
        <p:spPr>
          <a:xfrm>
            <a:off x="590400" y="295200"/>
            <a:ext cx="185195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Results</a:t>
            </a:r>
          </a:p>
        </p:txBody>
      </p:sp>
      <p:pic>
        <p:nvPicPr>
          <p:cNvPr id="3" name="Picture 2"/>
          <p:cNvPicPr>
            <a:picLocks noChangeAspect="1"/>
          </p:cNvPicPr>
          <p:nvPr/>
        </p:nvPicPr>
        <p:blipFill>
          <a:blip r:embed="rId3">
            <a:lum/>
            <a:alphaModFix/>
          </a:blip>
          <a:srcRect/>
          <a:stretch>
            <a:fillRect/>
          </a:stretch>
        </p:blipFill>
        <p:spPr>
          <a:xfrm>
            <a:off x="1645920" y="1059480"/>
            <a:ext cx="6809040" cy="577080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30</a:t>
            </a:fld>
            <a:r>
              <a:rPr lang="mr-IN" smtClean="0"/>
              <a:t>/</a:t>
            </a:r>
            <a:endParaRPr lang="mr-I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400" y="295200"/>
            <a:ext cx="185195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Results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31</a:t>
            </a:fld>
            <a:r>
              <a:rPr lang="mr-IN" smtClean="0"/>
              <a:t>/</a:t>
            </a:r>
            <a:endParaRPr lang="mr-IN"/>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00" y="1571000"/>
            <a:ext cx="8991075" cy="2256898"/>
          </a:xfrm>
          <a:prstGeom prst="rect">
            <a:avLst/>
          </a:prstGeom>
        </p:spPr>
      </p:pic>
    </p:spTree>
    <p:extLst>
      <p:ext uri="{BB962C8B-B14F-4D97-AF65-F5344CB8AC3E}">
        <p14:creationId xmlns:p14="http://schemas.microsoft.com/office/powerpoint/2010/main" val="1854355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400" y="295200"/>
            <a:ext cx="1851959"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Results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32</a:t>
            </a:fld>
            <a:r>
              <a:rPr lang="mr-IN" smtClean="0"/>
              <a:t>/</a:t>
            </a:r>
            <a:endParaRPr lang="mr-I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822" y="1661384"/>
            <a:ext cx="9744075" cy="4457700"/>
          </a:xfrm>
          <a:prstGeom prst="rect">
            <a:avLst/>
          </a:prstGeom>
        </p:spPr>
      </p:pic>
    </p:spTree>
    <p:extLst>
      <p:ext uri="{BB962C8B-B14F-4D97-AF65-F5344CB8AC3E}">
        <p14:creationId xmlns:p14="http://schemas.microsoft.com/office/powerpoint/2010/main" val="885992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page33">
    <p:spTree>
      <p:nvGrpSpPr>
        <p:cNvPr id="1" name=""/>
        <p:cNvGrpSpPr/>
        <p:nvPr/>
      </p:nvGrpSpPr>
      <p:grpSpPr>
        <a:xfrm>
          <a:off x="0" y="0"/>
          <a:ext cx="0" cy="0"/>
          <a:chOff x="0" y="0"/>
          <a:chExt cx="0" cy="0"/>
        </a:xfrm>
      </p:grpSpPr>
      <p:sp>
        <p:nvSpPr>
          <p:cNvPr id="2" name="TextBox 1"/>
          <p:cNvSpPr txBox="1"/>
          <p:nvPr/>
        </p:nvSpPr>
        <p:spPr>
          <a:xfrm>
            <a:off x="590400" y="1321920"/>
            <a:ext cx="7914324" cy="495746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33</a:t>
            </a:fld>
            <a:r>
              <a:rPr lang="mr-IN" smtClean="0"/>
              <a:t>/</a:t>
            </a:r>
            <a:endParaRPr lang="mr-I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sp>
        <p:nvSpPr>
          <p:cNvPr id="4" name="TextBox 3"/>
          <p:cNvSpPr txBox="1"/>
          <p:nvPr/>
        </p:nvSpPr>
        <p:spPr>
          <a:xfrm>
            <a:off x="393341" y="225044"/>
            <a:ext cx="4042815" cy="887187"/>
          </a:xfrm>
          <a:prstGeom prst="rect">
            <a:avLst/>
          </a:prstGeom>
          <a:noFill/>
          <a:ln>
            <a:noFill/>
          </a:ln>
        </p:spPr>
        <p:txBody>
          <a:bodyPr vert="horz" wrap="none" lIns="90000" tIns="45000" rIns="90000" bIns="45000" anchorCtr="0" compatLnSpc="0">
            <a:spAutoFit/>
          </a:bodyPr>
          <a:lstStyle/>
          <a:p>
            <a:pPr marR="0" lvl="0" rtl="0" hangingPunct="0">
              <a:lnSpc>
                <a:spcPct val="150000"/>
              </a:lnSpc>
              <a:spcBef>
                <a:spcPts val="0"/>
              </a:spcBef>
              <a:spcAft>
                <a:spcPts val="0"/>
              </a:spcAft>
              <a:buSzPct val="45000"/>
              <a:tabLst/>
            </a:pPr>
            <a:r>
              <a:rPr lang="en-US" sz="3600" b="1" i="0" u="none" strike="noStrike" kern="1200" dirty="0" smtClean="0">
                <a:ln>
                  <a:noFill/>
                </a:ln>
                <a:latin typeface="Liberation Serif" pitchFamily="18"/>
                <a:ea typeface="WenQuanYi Zen Hei" pitchFamily="2"/>
                <a:cs typeface="Lohit Hindi" pitchFamily="2"/>
              </a:rPr>
              <a:t>A Challenging </a:t>
            </a:r>
            <a:r>
              <a:rPr lang="en-US" sz="3600" b="1" i="0" u="none" strike="noStrike" kern="1200" dirty="0">
                <a:ln>
                  <a:noFill/>
                </a:ln>
                <a:latin typeface="Liberation Serif" pitchFamily="18"/>
                <a:ea typeface="WenQuanYi Zen Hei" pitchFamily="2"/>
                <a:cs typeface="Lohit Hindi" pitchFamily="2"/>
              </a:rPr>
              <a:t>task.</a:t>
            </a:r>
          </a:p>
        </p:txBody>
      </p:sp>
      <p:grpSp>
        <p:nvGrpSpPr>
          <p:cNvPr id="5" name="Group 4"/>
          <p:cNvGrpSpPr/>
          <p:nvPr/>
        </p:nvGrpSpPr>
        <p:grpSpPr>
          <a:xfrm>
            <a:off x="772762" y="4594056"/>
            <a:ext cx="8645558" cy="2319362"/>
            <a:chOff x="822960" y="4843440"/>
            <a:chExt cx="8595360" cy="2445120"/>
          </a:xfrm>
        </p:grpSpPr>
        <p:pic>
          <p:nvPicPr>
            <p:cNvPr id="6" name="Picture 5"/>
            <p:cNvPicPr>
              <a:picLocks noChangeAspect="1"/>
            </p:cNvPicPr>
            <p:nvPr/>
          </p:nvPicPr>
          <p:blipFill>
            <a:blip r:embed="rId3">
              <a:lum/>
              <a:alphaModFix/>
            </a:blip>
            <a:srcRect/>
            <a:stretch>
              <a:fillRect/>
            </a:stretch>
          </p:blipFill>
          <p:spPr>
            <a:xfrm>
              <a:off x="822960" y="4843440"/>
              <a:ext cx="4169160" cy="2053440"/>
            </a:xfrm>
            <a:prstGeom prst="rect">
              <a:avLst/>
            </a:prstGeom>
            <a:noFill/>
            <a:ln>
              <a:noFill/>
            </a:ln>
          </p:spPr>
        </p:pic>
        <p:pic>
          <p:nvPicPr>
            <p:cNvPr id="7" name="Picture 6"/>
            <p:cNvPicPr>
              <a:picLocks noChangeAspect="1"/>
            </p:cNvPicPr>
            <p:nvPr/>
          </p:nvPicPr>
          <p:blipFill>
            <a:blip r:embed="rId4">
              <a:lum/>
              <a:alphaModFix/>
            </a:blip>
            <a:srcRect/>
            <a:stretch>
              <a:fillRect/>
            </a:stretch>
          </p:blipFill>
          <p:spPr>
            <a:xfrm>
              <a:off x="5213520" y="4843440"/>
              <a:ext cx="4204800" cy="2071080"/>
            </a:xfrm>
            <a:prstGeom prst="rect">
              <a:avLst/>
            </a:prstGeom>
            <a:noFill/>
            <a:ln>
              <a:noFill/>
            </a:ln>
          </p:spPr>
        </p:pic>
        <p:sp>
          <p:nvSpPr>
            <p:cNvPr id="8" name="TextBox 7"/>
            <p:cNvSpPr txBox="1"/>
            <p:nvPr/>
          </p:nvSpPr>
          <p:spPr>
            <a:xfrm>
              <a:off x="1337760" y="6896880"/>
              <a:ext cx="3147839" cy="3740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a:ln>
                    <a:noFill/>
                  </a:ln>
                  <a:latin typeface="Liberation Serif" pitchFamily="18"/>
                  <a:ea typeface="WenQuanYi Zen Hei" pitchFamily="2"/>
                  <a:cs typeface="Lohit Hindi" pitchFamily="2"/>
                </a:rPr>
                <a:t>Actual data</a:t>
              </a:r>
            </a:p>
          </p:txBody>
        </p:sp>
        <p:sp>
          <p:nvSpPr>
            <p:cNvPr id="9" name="TextBox 8"/>
            <p:cNvSpPr txBox="1"/>
            <p:nvPr/>
          </p:nvSpPr>
          <p:spPr>
            <a:xfrm>
              <a:off x="5743080" y="6914520"/>
              <a:ext cx="3147839" cy="3740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a:ln>
                    <a:noFill/>
                  </a:ln>
                  <a:latin typeface="Liberation Serif" pitchFamily="18"/>
                  <a:ea typeface="WenQuanYi Zen Hei" pitchFamily="2"/>
                  <a:cs typeface="Lohit Hindi" pitchFamily="2"/>
                </a:rPr>
                <a:t>Synthetic data</a:t>
              </a:r>
            </a:p>
          </p:txBody>
        </p:sp>
      </p:grpSp>
      <p:pic>
        <p:nvPicPr>
          <p:cNvPr id="10" name="Picture 9"/>
          <p:cNvPicPr>
            <a:picLocks noChangeAspect="1"/>
          </p:cNvPicPr>
          <p:nvPr/>
        </p:nvPicPr>
        <p:blipFill>
          <a:blip r:embed="rId5">
            <a:lum/>
            <a:alphaModFix/>
          </a:blip>
          <a:srcRect/>
          <a:stretch>
            <a:fillRect/>
          </a:stretch>
        </p:blipFill>
        <p:spPr>
          <a:xfrm>
            <a:off x="772762" y="1653120"/>
            <a:ext cx="8509783" cy="2612100"/>
          </a:xfrm>
          <a:prstGeom prst="rect">
            <a:avLst/>
          </a:prstGeom>
          <a:noFill/>
          <a:ln>
            <a:noFill/>
          </a:ln>
        </p:spPr>
      </p:pic>
      <p:sp>
        <p:nvSpPr>
          <p:cNvPr id="15" name="Footer Placeholder 14"/>
          <p:cNvSpPr>
            <a:spLocks noGrp="1"/>
          </p:cNvSpPr>
          <p:nvPr>
            <p:ph type="ftr" sz="quarter" idx="11"/>
          </p:nvPr>
        </p:nvSpPr>
        <p:spPr/>
        <p:txBody>
          <a:bodyPr/>
          <a:lstStyle/>
          <a:p>
            <a:pPr lvl="0"/>
            <a:r>
              <a:rPr lang="en-US" smtClean="0"/>
              <a:t>Zhang, Xi PhD Defense</a:t>
            </a:r>
            <a:endParaRPr lang="en-US"/>
          </a:p>
        </p:txBody>
      </p:sp>
      <p:sp>
        <p:nvSpPr>
          <p:cNvPr id="16" name="Slide Number Placeholder 15"/>
          <p:cNvSpPr>
            <a:spLocks noGrp="1"/>
          </p:cNvSpPr>
          <p:nvPr>
            <p:ph type="sldNum" sz="quarter" idx="12"/>
          </p:nvPr>
        </p:nvSpPr>
        <p:spPr/>
        <p:txBody>
          <a:bodyPr/>
          <a:lstStyle/>
          <a:p>
            <a:pPr lvl="0"/>
            <a:fld id="{1163934E-6D4A-49A7-BCC2-DF33CF0FAD11}" type="slidenum">
              <a:rPr lang="mr-IN" smtClean="0"/>
              <a:t>34</a:t>
            </a:fld>
            <a:r>
              <a:rPr lang="mr-IN" smtClean="0"/>
              <a:t>/</a:t>
            </a:r>
            <a:endParaRPr lang="mr-I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page35">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35</a:t>
            </a:fld>
            <a:r>
              <a:rPr lang="mr-IN" smtClean="0"/>
              <a:t>/</a:t>
            </a:r>
            <a:endParaRPr lang="mr-IN"/>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461" y="748146"/>
            <a:ext cx="7298797" cy="558143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page36">
    <p:spTree>
      <p:nvGrpSpPr>
        <p:cNvPr id="1" name=""/>
        <p:cNvGrpSpPr/>
        <p:nvPr/>
      </p:nvGrpSpPr>
      <p:grpSpPr>
        <a:xfrm>
          <a:off x="0" y="0"/>
          <a:ext cx="0" cy="0"/>
          <a:chOff x="0" y="0"/>
          <a:chExt cx="0" cy="0"/>
        </a:xfrm>
      </p:grpSpPr>
      <p:sp>
        <p:nvSpPr>
          <p:cNvPr id="2" name="TextBox 1"/>
          <p:cNvSpPr txBox="1"/>
          <p:nvPr/>
        </p:nvSpPr>
        <p:spPr>
          <a:xfrm>
            <a:off x="590400" y="1071720"/>
            <a:ext cx="8858400" cy="2126180"/>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Previous work.</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They all treat synthetic data as actual ones.[39][87][66][89][90][65]</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36</a:t>
            </a:fld>
            <a:r>
              <a:rPr lang="mr-IN" smtClean="0"/>
              <a:t>/</a:t>
            </a:r>
            <a:endParaRPr lang="mr-I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page37">
    <p:spTree>
      <p:nvGrpSpPr>
        <p:cNvPr id="1" name=""/>
        <p:cNvGrpSpPr/>
        <p:nvPr/>
      </p:nvGrpSpPr>
      <p:grpSpPr>
        <a:xfrm>
          <a:off x="0" y="0"/>
          <a:ext cx="0" cy="0"/>
          <a:chOff x="0" y="0"/>
          <a:chExt cx="0" cy="0"/>
        </a:xfrm>
      </p:grpSpPr>
      <p:sp>
        <p:nvSpPr>
          <p:cNvPr id="2" name="TextBox 1"/>
          <p:cNvSpPr txBox="1"/>
          <p:nvPr/>
        </p:nvSpPr>
        <p:spPr>
          <a:xfrm>
            <a:off x="594878" y="343101"/>
            <a:ext cx="8899964" cy="6461277"/>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1" i="0" u="none" strike="noStrike" kern="1200" dirty="0">
                <a:ln>
                  <a:noFill/>
                </a:ln>
                <a:latin typeface="Liberation Serif" pitchFamily="18"/>
                <a:ea typeface="WenQuanYi Zen Hei" pitchFamily="2"/>
                <a:cs typeface="Lohit Hindi" pitchFamily="2"/>
              </a:rPr>
              <a:t>The proposed approaches.</a:t>
            </a:r>
          </a:p>
          <a:p>
            <a:pPr marL="914400" lvl="1" indent="-457200" hangingPunct="0">
              <a:lnSpc>
                <a:spcPct val="150000"/>
              </a:lnSpc>
              <a:buSzPct val="45000"/>
              <a:buFont typeface="Wingdings" charset="2"/>
              <a:buChar char="v"/>
            </a:pPr>
            <a:r>
              <a:rPr lang="en-US" sz="3200" b="0" i="0" u="none" strike="noStrike" kern="1200" dirty="0">
                <a:ln>
                  <a:noFill/>
                </a:ln>
                <a:latin typeface="Liberation Serif" pitchFamily="18"/>
                <a:ea typeface="WenQuanYi Zen Hei" pitchFamily="2"/>
                <a:cs typeface="Lohit Hindi" pitchFamily="2"/>
              </a:rPr>
              <a:t>I build features that contain equivalent amount of information between synthetic data and actual data.</a:t>
            </a:r>
          </a:p>
          <a:p>
            <a:pPr marL="457200" marR="0" lvl="0" indent="-457200" rtl="0" hangingPunct="0">
              <a:lnSpc>
                <a:spcPct val="150000"/>
              </a:lnSpc>
              <a:spcBef>
                <a:spcPts val="0"/>
              </a:spcBef>
              <a:spcAft>
                <a:spcPts val="0"/>
              </a:spcAft>
              <a:buSzPct val="45000"/>
              <a:buFont typeface="Wingdings" charset="2"/>
              <a:buChar char="v"/>
              <a:tabLst/>
            </a:pPr>
            <a:r>
              <a:rPr lang="en-US" sz="3200" b="1" i="0" u="none" strike="noStrike" kern="1200" dirty="0">
                <a:ln>
                  <a:noFill/>
                </a:ln>
                <a:latin typeface="Liberation Serif" pitchFamily="18"/>
                <a:ea typeface="WenQuanYi Zen Hei" pitchFamily="2"/>
                <a:cs typeface="Lohit Hindi" pitchFamily="2"/>
              </a:rPr>
              <a:t>Two types of features</a:t>
            </a:r>
          </a:p>
          <a:p>
            <a:pPr marL="914400" lvl="3" indent="-457200" hangingPunct="0">
              <a:lnSpc>
                <a:spcPct val="150000"/>
              </a:lnSpc>
              <a:buSzPct val="45000"/>
              <a:buFont typeface="Wingdings" charset="2"/>
              <a:buChar char="v"/>
            </a:pPr>
            <a:r>
              <a:rPr lang="en-US" sz="3200" b="0" i="0" u="none" strike="noStrike" kern="1200" dirty="0">
                <a:ln>
                  <a:noFill/>
                </a:ln>
                <a:latin typeface="Liberation Serif" pitchFamily="18"/>
                <a:ea typeface="WenQuanYi Zen Hei" pitchFamily="2"/>
                <a:cs typeface="Lohit Hindi" pitchFamily="2"/>
              </a:rPr>
              <a:t>Type I: Ignore additional information in actual data.</a:t>
            </a:r>
          </a:p>
          <a:p>
            <a:pPr marL="914400" lvl="3" indent="-457200" hangingPunct="0">
              <a:lnSpc>
                <a:spcPct val="150000"/>
              </a:lnSpc>
              <a:buSzPct val="45000"/>
              <a:buFont typeface="Wingdings" charset="2"/>
              <a:buChar char="v"/>
            </a:pPr>
            <a:r>
              <a:rPr lang="en-US" sz="3200" b="0" i="0" u="none" strike="noStrike" kern="1200" dirty="0">
                <a:ln>
                  <a:noFill/>
                </a:ln>
                <a:latin typeface="Liberation Serif" pitchFamily="18"/>
                <a:ea typeface="WenQuanYi Zen Hei" pitchFamily="2"/>
                <a:cs typeface="Lohit Hindi" pitchFamily="2"/>
              </a:rPr>
              <a:t>Type II: Compensate additional information for synthetic data.</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37</a:t>
            </a:fld>
            <a:r>
              <a:rPr lang="mr-IN" smtClean="0"/>
              <a:t>/</a:t>
            </a:r>
            <a:endParaRPr lang="mr-I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38</a:t>
            </a:fld>
            <a:r>
              <a:rPr lang="mr-IN" smtClean="0"/>
              <a:t>/</a:t>
            </a:r>
            <a:endParaRPr lang="mr-IN"/>
          </a:p>
        </p:txBody>
      </p:sp>
      <p:sp>
        <p:nvSpPr>
          <p:cNvPr id="3" name="TextBox 2"/>
          <p:cNvSpPr txBox="1"/>
          <p:nvPr/>
        </p:nvSpPr>
        <p:spPr>
          <a:xfrm>
            <a:off x="1104625" y="896088"/>
            <a:ext cx="7880465" cy="1354217"/>
          </a:xfrm>
          <a:prstGeom prst="rect">
            <a:avLst/>
          </a:prstGeom>
          <a:noFill/>
        </p:spPr>
        <p:txBody>
          <a:bodyPr wrap="square" rtlCol="0">
            <a:spAutoFit/>
          </a:bodyPr>
          <a:lstStyle/>
          <a:p>
            <a:pPr marL="0" lvl="3" algn="ctr"/>
            <a:r>
              <a:rPr lang="en-US" sz="3200" b="1" dirty="0" smtClean="0">
                <a:latin typeface="Liberation Serif" pitchFamily="18"/>
                <a:ea typeface="WenQuanYi Zen Hei" pitchFamily="2"/>
                <a:cs typeface="Lohit Hindi" pitchFamily="2"/>
              </a:rPr>
              <a:t>Examples of ignoring </a:t>
            </a:r>
            <a:r>
              <a:rPr lang="en-US" sz="3200" b="1" dirty="0">
                <a:latin typeface="Liberation Serif" pitchFamily="18"/>
                <a:ea typeface="WenQuanYi Zen Hei" pitchFamily="2"/>
                <a:cs typeface="Lohit Hindi" pitchFamily="2"/>
              </a:rPr>
              <a:t>additional information in actual data.</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219" y="2250305"/>
            <a:ext cx="8677275" cy="3143250"/>
          </a:xfrm>
          <a:prstGeom prst="rect">
            <a:avLst/>
          </a:prstGeom>
        </p:spPr>
      </p:pic>
      <p:sp>
        <p:nvSpPr>
          <p:cNvPr id="9" name="TextBox 8"/>
          <p:cNvSpPr txBox="1"/>
          <p:nvPr/>
        </p:nvSpPr>
        <p:spPr>
          <a:xfrm>
            <a:off x="2015734" y="5504924"/>
            <a:ext cx="6058244" cy="555622"/>
          </a:xfrm>
          <a:prstGeom prst="rect">
            <a:avLst/>
          </a:prstGeom>
          <a:noFill/>
          <a:ln>
            <a:noFill/>
          </a:ln>
        </p:spPr>
        <p:txBody>
          <a:bodyPr vert="horz" wrap="squar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dirty="0" smtClean="0">
                <a:ln>
                  <a:noFill/>
                </a:ln>
                <a:latin typeface="Liberation Serif" pitchFamily="18"/>
                <a:ea typeface="WenQuanYi Zen Hei" pitchFamily="2"/>
                <a:cs typeface="Lohit Hindi" pitchFamily="2"/>
              </a:rPr>
              <a:t>Roof type classification from satellite images</a:t>
            </a:r>
            <a:endParaRPr lang="en-US" sz="2400" b="0" i="0" u="none" strike="noStrike" kern="1200" dirty="0">
              <a:ln>
                <a:noFill/>
              </a:ln>
              <a:latin typeface="Liberation Serif" pitchFamily="18"/>
              <a:ea typeface="WenQuanYi Zen Hei" pitchFamily="2"/>
              <a:cs typeface="Lohit Hindi" pitchFamily="2"/>
            </a:endParaRPr>
          </a:p>
        </p:txBody>
      </p:sp>
    </p:spTree>
    <p:extLst>
      <p:ext uri="{BB962C8B-B14F-4D97-AF65-F5344CB8AC3E}">
        <p14:creationId xmlns:p14="http://schemas.microsoft.com/office/powerpoint/2010/main" val="6121681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sp>
        <p:nvSpPr>
          <p:cNvPr id="2" name="TextBox 1"/>
          <p:cNvSpPr txBox="1"/>
          <p:nvPr/>
        </p:nvSpPr>
        <p:spPr>
          <a:xfrm>
            <a:off x="590400" y="572960"/>
            <a:ext cx="7127698"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Satellite image roof style classification.</a:t>
            </a:r>
          </a:p>
        </p:txBody>
      </p:sp>
      <p:grpSp>
        <p:nvGrpSpPr>
          <p:cNvPr id="16" name="Group 15"/>
          <p:cNvGrpSpPr/>
          <p:nvPr/>
        </p:nvGrpSpPr>
        <p:grpSpPr>
          <a:xfrm>
            <a:off x="1179840" y="1475479"/>
            <a:ext cx="7781280" cy="1905224"/>
            <a:chOff x="279179" y="1801800"/>
            <a:chExt cx="9483301" cy="2286000"/>
          </a:xfrm>
        </p:grpSpPr>
        <p:pic>
          <p:nvPicPr>
            <p:cNvPr id="3" name="Picture 2"/>
            <p:cNvPicPr>
              <a:picLocks noChangeAspect="1"/>
            </p:cNvPicPr>
            <p:nvPr/>
          </p:nvPicPr>
          <p:blipFill>
            <a:blip r:embed="rId3">
              <a:lum/>
              <a:alphaModFix/>
            </a:blip>
            <a:srcRect/>
            <a:stretch>
              <a:fillRect/>
            </a:stretch>
          </p:blipFill>
          <p:spPr>
            <a:xfrm>
              <a:off x="279179" y="1821240"/>
              <a:ext cx="4601880" cy="226656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5121000" y="1801800"/>
              <a:ext cx="4641480" cy="2286000"/>
            </a:xfrm>
            <a:prstGeom prst="rect">
              <a:avLst/>
            </a:prstGeom>
            <a:noFill/>
            <a:ln>
              <a:noFill/>
            </a:ln>
          </p:spPr>
        </p:pic>
      </p:grpSp>
      <p:sp>
        <p:nvSpPr>
          <p:cNvPr id="5" name="TextBox 4"/>
          <p:cNvSpPr txBox="1"/>
          <p:nvPr/>
        </p:nvSpPr>
        <p:spPr>
          <a:xfrm>
            <a:off x="1330457" y="3511536"/>
            <a:ext cx="3474720" cy="3740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dirty="0">
                <a:ln>
                  <a:noFill/>
                </a:ln>
                <a:latin typeface="Liberation Serif" pitchFamily="18"/>
                <a:ea typeface="WenQuanYi Zen Hei" pitchFamily="2"/>
                <a:cs typeface="Lohit Hindi" pitchFamily="2"/>
              </a:rPr>
              <a:t>Actual data</a:t>
            </a:r>
          </a:p>
        </p:txBody>
      </p:sp>
      <p:sp>
        <p:nvSpPr>
          <p:cNvPr id="6" name="TextBox 5"/>
          <p:cNvSpPr txBox="1"/>
          <p:nvPr/>
        </p:nvSpPr>
        <p:spPr>
          <a:xfrm>
            <a:off x="5215143" y="3515932"/>
            <a:ext cx="3474720" cy="3740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000" b="0" i="0" u="none" strike="noStrike" kern="1200" dirty="0">
                <a:ln>
                  <a:noFill/>
                </a:ln>
                <a:latin typeface="Liberation Serif" pitchFamily="18"/>
                <a:ea typeface="WenQuanYi Zen Hei" pitchFamily="2"/>
                <a:cs typeface="Lohit Hindi" pitchFamily="2"/>
              </a:rPr>
              <a:t>Synthetic data</a:t>
            </a:r>
          </a:p>
        </p:txBody>
      </p:sp>
      <p:sp>
        <p:nvSpPr>
          <p:cNvPr id="7" name="TextBox 6"/>
          <p:cNvSpPr txBox="1"/>
          <p:nvPr/>
        </p:nvSpPr>
        <p:spPr>
          <a:xfrm>
            <a:off x="590400" y="4356200"/>
            <a:ext cx="8062954" cy="2126180"/>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Features expected:</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Ignore small blobs in actual data.</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Highlight the most evident structure of roofs.</a:t>
            </a:r>
          </a:p>
        </p:txBody>
      </p:sp>
      <p:sp>
        <p:nvSpPr>
          <p:cNvPr id="13" name="Footer Placeholder 12"/>
          <p:cNvSpPr>
            <a:spLocks noGrp="1"/>
          </p:cNvSpPr>
          <p:nvPr>
            <p:ph type="ftr" sz="quarter" idx="11"/>
          </p:nvPr>
        </p:nvSpPr>
        <p:spPr/>
        <p:txBody>
          <a:bodyPr/>
          <a:lstStyle/>
          <a:p>
            <a:pPr lvl="0"/>
            <a:r>
              <a:rPr lang="en-US" smtClean="0"/>
              <a:t>Zhang, Xi PhD Defense</a:t>
            </a:r>
            <a:endParaRPr lang="en-US"/>
          </a:p>
        </p:txBody>
      </p:sp>
      <p:sp>
        <p:nvSpPr>
          <p:cNvPr id="14" name="Slide Number Placeholder 13"/>
          <p:cNvSpPr>
            <a:spLocks noGrp="1"/>
          </p:cNvSpPr>
          <p:nvPr>
            <p:ph type="sldNum" sz="quarter" idx="12"/>
          </p:nvPr>
        </p:nvSpPr>
        <p:spPr/>
        <p:txBody>
          <a:bodyPr/>
          <a:lstStyle/>
          <a:p>
            <a:pPr lvl="0"/>
            <a:fld id="{1163934E-6D4A-49A7-BCC2-DF33CF0FAD11}" type="slidenum">
              <a:rPr lang="mr-IN" smtClean="0"/>
              <a:t>39</a:t>
            </a:fld>
            <a:r>
              <a:rPr lang="mr-IN" smtClean="0"/>
              <a:t>/</a:t>
            </a:r>
            <a:endParaRPr lang="mr-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3" name="TextBox 2"/>
          <p:cNvSpPr txBox="1"/>
          <p:nvPr/>
        </p:nvSpPr>
        <p:spPr>
          <a:xfrm>
            <a:off x="365760" y="114860"/>
            <a:ext cx="3200400"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a:ln>
                  <a:noFill/>
                </a:ln>
                <a:latin typeface="Liberation Serif" pitchFamily="18"/>
                <a:ea typeface="WenQuanYi Zen Hei" pitchFamily="2"/>
                <a:cs typeface="Lohit Hindi" pitchFamily="2"/>
              </a:rPr>
              <a:t>Motivation</a:t>
            </a:r>
          </a:p>
        </p:txBody>
      </p:sp>
      <p:sp>
        <p:nvSpPr>
          <p:cNvPr id="4" name="TextBox 3"/>
          <p:cNvSpPr txBox="1"/>
          <p:nvPr/>
        </p:nvSpPr>
        <p:spPr>
          <a:xfrm>
            <a:off x="554400" y="818280"/>
            <a:ext cx="9376560" cy="325044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endParaRPr lang="en-US" sz="3200" b="0" i="0" u="none" strike="noStrike" kern="1200">
              <a:ln>
                <a:noFill/>
              </a:ln>
              <a:latin typeface="Liberation Serif" pitchFamily="18"/>
              <a:ea typeface="WenQuanYi Zen Hei" pitchFamily="2"/>
              <a:cs typeface="Lohit Hindi" pitchFamily="2"/>
            </a:endParaRPr>
          </a:p>
          <a:p>
            <a:pPr marL="0" marR="0" lvl="0" indent="0" rtl="0" hangingPunct="0">
              <a:lnSpc>
                <a:spcPct val="150000"/>
              </a:lnSpc>
              <a:spcBef>
                <a:spcPts val="0"/>
              </a:spcBef>
              <a:spcAft>
                <a:spcPts val="0"/>
              </a:spcAft>
              <a:buNone/>
              <a:tabLst/>
            </a:pPr>
            <a:endParaRPr lang="en-US" sz="3200" b="0" i="0" u="none" strike="noStrike" kern="1200">
              <a:ln>
                <a:noFill/>
              </a:ln>
              <a:latin typeface="Liberation Serif" pitchFamily="18"/>
              <a:ea typeface="WenQuanYi Zen Hei" pitchFamily="2"/>
              <a:cs typeface="Lohit Hindi" pitchFamily="2"/>
            </a:endParaRPr>
          </a:p>
        </p:txBody>
      </p:sp>
      <p:sp>
        <p:nvSpPr>
          <p:cNvPr id="5" name="TextBox 4"/>
          <p:cNvSpPr txBox="1"/>
          <p:nvPr/>
        </p:nvSpPr>
        <p:spPr>
          <a:xfrm>
            <a:off x="448260" y="5764889"/>
            <a:ext cx="9193199" cy="798701"/>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latin typeface="Liberation Serif" pitchFamily="18"/>
              </a:defRPr>
            </a:pPr>
            <a:r>
              <a:rPr lang="en-US" sz="3200" b="0" i="0" u="none" strike="noStrike" kern="1200" dirty="0">
                <a:ln>
                  <a:noFill/>
                </a:ln>
                <a:latin typeface="Liberation Serif" pitchFamily="18"/>
                <a:ea typeface="WenQuanYi Zen Hei" pitchFamily="2"/>
                <a:cs typeface="Lohit Hindi" pitchFamily="2"/>
              </a:rPr>
              <a:t>Model complexity V.S. </a:t>
            </a:r>
            <a:r>
              <a:rPr lang="en-US" sz="3200" b="0" i="0" u="none" strike="noStrike" kern="1200" dirty="0" smtClean="0">
                <a:ln>
                  <a:noFill/>
                </a:ln>
                <a:latin typeface="Liberation Serif" pitchFamily="18"/>
                <a:ea typeface="WenQuanYi Zen Hei" pitchFamily="2"/>
                <a:cs typeface="Lohit Hindi" pitchFamily="2"/>
              </a:rPr>
              <a:t>Accuracy On ImageNet dataset</a:t>
            </a:r>
            <a:endParaRPr lang="en-US" sz="3200" b="0" i="0" u="none" strike="noStrike" kern="1200" dirty="0">
              <a:ln>
                <a:noFill/>
              </a:ln>
              <a:latin typeface="Liberation Serif" pitchFamily="18"/>
              <a:ea typeface="WenQuanYi Zen Hei" pitchFamily="2"/>
              <a:cs typeface="Lohit Hindi" pitchFamily="2"/>
            </a:endParaRPr>
          </a:p>
        </p:txBody>
      </p:sp>
      <p:pic>
        <p:nvPicPr>
          <p:cNvPr id="6" name="Picture 5"/>
          <p:cNvPicPr>
            <a:picLocks noChangeAspect="1"/>
          </p:cNvPicPr>
          <p:nvPr/>
        </p:nvPicPr>
        <p:blipFill>
          <a:blip r:embed="rId3">
            <a:lum/>
            <a:alphaModFix/>
          </a:blip>
          <a:srcRect/>
          <a:stretch>
            <a:fillRect/>
          </a:stretch>
        </p:blipFill>
        <p:spPr>
          <a:xfrm>
            <a:off x="1688399" y="1077480"/>
            <a:ext cx="6358320" cy="4500360"/>
          </a:xfrm>
          <a:prstGeom prst="rect">
            <a:avLst/>
          </a:prstGeom>
          <a:noFill/>
          <a:ln>
            <a:noFill/>
          </a:ln>
        </p:spPr>
      </p:pic>
      <p:sp>
        <p:nvSpPr>
          <p:cNvPr id="7" name="TextBox 6"/>
          <p:cNvSpPr txBox="1"/>
          <p:nvPr/>
        </p:nvSpPr>
        <p:spPr>
          <a:xfrm>
            <a:off x="3361679" y="6859440"/>
            <a:ext cx="7336800" cy="73008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1200">
                <a:latin typeface="Liberation Serif" pitchFamily="18"/>
              </a:defRPr>
            </a:pPr>
            <a:r>
              <a:rPr lang="en-US" sz="1200" b="0" i="0" u="none" strike="noStrike" kern="1200" dirty="0">
                <a:ln>
                  <a:noFill/>
                </a:ln>
                <a:latin typeface="Liberation Serif" pitchFamily="18"/>
                <a:ea typeface="WenQuanYi Zen Hei" pitchFamily="2"/>
                <a:cs typeface="Lohit Hindi" pitchFamily="2"/>
              </a:rPr>
              <a:t>Fig cited from: A. </a:t>
            </a:r>
            <a:r>
              <a:rPr lang="en-US" sz="1200" b="0" i="0" u="none" strike="noStrike" kern="1200" dirty="0" err="1">
                <a:ln>
                  <a:noFill/>
                </a:ln>
                <a:latin typeface="Liberation Serif" pitchFamily="18"/>
                <a:ea typeface="WenQuanYi Zen Hei" pitchFamily="2"/>
                <a:cs typeface="Lohit Hindi" pitchFamily="2"/>
              </a:rPr>
              <a:t>Canziani</a:t>
            </a:r>
            <a:r>
              <a:rPr lang="en-US" sz="1200" b="0" i="0" u="none" strike="noStrike" kern="1200" dirty="0">
                <a:ln>
                  <a:noFill/>
                </a:ln>
                <a:latin typeface="Liberation Serif" pitchFamily="18"/>
                <a:ea typeface="WenQuanYi Zen Hei" pitchFamily="2"/>
                <a:cs typeface="Lohit Hindi" pitchFamily="2"/>
              </a:rPr>
              <a:t> etc. An analysis of deep neural network models for </a:t>
            </a:r>
            <a:r>
              <a:rPr lang="en-US" sz="1200" b="0" i="0" u="none" strike="noStrike" kern="1200" dirty="0" err="1">
                <a:ln>
                  <a:noFill/>
                </a:ln>
                <a:latin typeface="Liberation Serif" pitchFamily="18"/>
                <a:ea typeface="WenQuanYi Zen Hei" pitchFamily="2"/>
                <a:cs typeface="Lohit Hindi" pitchFamily="2"/>
              </a:rPr>
              <a:t>prectical</a:t>
            </a:r>
            <a:r>
              <a:rPr lang="en-US" sz="1200" b="0" i="0" u="none" strike="noStrike" kern="1200" dirty="0">
                <a:ln>
                  <a:noFill/>
                </a:ln>
                <a:latin typeface="Liberation Serif" pitchFamily="18"/>
                <a:ea typeface="WenQuanYi Zen Hei" pitchFamily="2"/>
                <a:cs typeface="Lohit Hindi" pitchFamily="2"/>
              </a:rPr>
              <a:t> applications, 2017</a:t>
            </a:r>
          </a:p>
        </p:txBody>
      </p:sp>
      <p:sp>
        <p:nvSpPr>
          <p:cNvPr id="12" name="Footer Placeholder 11"/>
          <p:cNvSpPr>
            <a:spLocks noGrp="1"/>
          </p:cNvSpPr>
          <p:nvPr>
            <p:ph type="ftr" sz="quarter" idx="11"/>
          </p:nvPr>
        </p:nvSpPr>
        <p:spPr/>
        <p:txBody>
          <a:bodyPr/>
          <a:lstStyle/>
          <a:p>
            <a:pPr lvl="0"/>
            <a:r>
              <a:rPr lang="en-US" smtClean="0"/>
              <a:t>Zhang, Xi PhD Defense</a:t>
            </a:r>
            <a:endParaRPr lang="en-US"/>
          </a:p>
        </p:txBody>
      </p:sp>
      <p:sp>
        <p:nvSpPr>
          <p:cNvPr id="13" name="Slide Number Placeholder 12"/>
          <p:cNvSpPr>
            <a:spLocks noGrp="1"/>
          </p:cNvSpPr>
          <p:nvPr>
            <p:ph type="sldNum" sz="quarter" idx="12"/>
          </p:nvPr>
        </p:nvSpPr>
        <p:spPr/>
        <p:txBody>
          <a:bodyPr/>
          <a:lstStyle/>
          <a:p>
            <a:pPr lvl="0"/>
            <a:fld id="{1163934E-6D4A-49A7-BCC2-DF33CF0FAD11}" type="slidenum">
              <a:rPr lang="mr-IN" smtClean="0"/>
              <a:t>4</a:t>
            </a:fld>
            <a:r>
              <a:rPr lang="mr-IN" smtClean="0"/>
              <a:t>/</a:t>
            </a:r>
            <a:endParaRPr lang="mr-IN"/>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sp>
        <p:nvSpPr>
          <p:cNvPr id="2" name="TextBox 1"/>
          <p:cNvSpPr txBox="1"/>
          <p:nvPr/>
        </p:nvSpPr>
        <p:spPr>
          <a:xfrm>
            <a:off x="590400" y="700120"/>
            <a:ext cx="8858400" cy="2922167"/>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We proposed a feature called Histogram of Ray (HOR) in [100]</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Highlight edge length and direction in [100].</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Translation, scale, rotation invariant.</a:t>
            </a:r>
          </a:p>
        </p:txBody>
      </p:sp>
      <p:pic>
        <p:nvPicPr>
          <p:cNvPr id="3" name="Picture 2"/>
          <p:cNvPicPr>
            <a:picLocks noChangeAspect="1"/>
          </p:cNvPicPr>
          <p:nvPr/>
        </p:nvPicPr>
        <p:blipFill>
          <a:blip r:embed="rId3">
            <a:lum/>
            <a:alphaModFix/>
          </a:blip>
          <a:srcRect/>
          <a:stretch>
            <a:fillRect/>
          </a:stretch>
        </p:blipFill>
        <p:spPr>
          <a:xfrm>
            <a:off x="1374120" y="3377080"/>
            <a:ext cx="7221240" cy="3074399"/>
          </a:xfrm>
          <a:prstGeom prst="rect">
            <a:avLst/>
          </a:prstGeom>
          <a:noFill/>
          <a:ln>
            <a:noFill/>
          </a:ln>
        </p:spPr>
      </p:pic>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40</a:t>
            </a:fld>
            <a:r>
              <a:rPr lang="mr-IN" smtClean="0"/>
              <a:t>/</a:t>
            </a:r>
            <a:endParaRPr lang="mr-I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sp>
        <p:nvSpPr>
          <p:cNvPr id="2" name="TextBox 1"/>
          <p:cNvSpPr txBox="1"/>
          <p:nvPr/>
        </p:nvSpPr>
        <p:spPr>
          <a:xfrm>
            <a:off x="590400" y="777613"/>
            <a:ext cx="8927935"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Compare with several well-known image features:</a:t>
            </a:r>
          </a:p>
        </p:txBody>
      </p:sp>
      <p:pic>
        <p:nvPicPr>
          <p:cNvPr id="3" name="Picture 2"/>
          <p:cNvPicPr>
            <a:picLocks noChangeAspect="1"/>
          </p:cNvPicPr>
          <p:nvPr/>
        </p:nvPicPr>
        <p:blipFill>
          <a:blip r:embed="rId3">
            <a:lum/>
            <a:alphaModFix/>
          </a:blip>
          <a:srcRect/>
          <a:stretch>
            <a:fillRect/>
          </a:stretch>
        </p:blipFill>
        <p:spPr>
          <a:xfrm>
            <a:off x="1097280" y="1798213"/>
            <a:ext cx="7944120" cy="3942360"/>
          </a:xfrm>
          <a:prstGeom prst="rect">
            <a:avLst/>
          </a:prstGeom>
          <a:noFill/>
          <a:ln>
            <a:noFill/>
          </a:ln>
        </p:spPr>
      </p:pic>
      <p:sp>
        <p:nvSpPr>
          <p:cNvPr id="5" name="TextBox 4"/>
          <p:cNvSpPr txBox="1"/>
          <p:nvPr/>
        </p:nvSpPr>
        <p:spPr>
          <a:xfrm>
            <a:off x="3749040" y="5688013"/>
            <a:ext cx="3474720" cy="34488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F1 score of classification results</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41</a:t>
            </a:fld>
            <a:r>
              <a:rPr lang="mr-IN" smtClean="0"/>
              <a:t>/</a:t>
            </a:r>
            <a:endParaRPr lang="mr-I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lvl="0"/>
            <a:r>
              <a:rPr lang="en-US" smtClean="0"/>
              <a:t>Zhang, Xi PhD Defense</a:t>
            </a:r>
            <a:endParaRPr lang="en-US"/>
          </a:p>
        </p:txBody>
      </p:sp>
      <p:sp>
        <p:nvSpPr>
          <p:cNvPr id="3" name="Slide Number Placeholder 2"/>
          <p:cNvSpPr>
            <a:spLocks noGrp="1"/>
          </p:cNvSpPr>
          <p:nvPr>
            <p:ph type="sldNum" sz="quarter" idx="12"/>
          </p:nvPr>
        </p:nvSpPr>
        <p:spPr/>
        <p:txBody>
          <a:bodyPr/>
          <a:lstStyle/>
          <a:p>
            <a:pPr lvl="0"/>
            <a:fld id="{1163934E-6D4A-49A7-BCC2-DF33CF0FAD11}" type="slidenum">
              <a:rPr lang="mr-IN" smtClean="0"/>
              <a:t>42</a:t>
            </a:fld>
            <a:r>
              <a:rPr lang="mr-IN" smtClean="0"/>
              <a:t>/</a:t>
            </a:r>
            <a:endParaRPr lang="mr-IN"/>
          </a:p>
        </p:txBody>
      </p:sp>
      <p:pic>
        <p:nvPicPr>
          <p:cNvPr id="4" name="Picture 3"/>
          <p:cNvPicPr>
            <a:picLocks noChangeAspect="1"/>
          </p:cNvPicPr>
          <p:nvPr/>
        </p:nvPicPr>
        <p:blipFill>
          <a:blip r:embed="rId2">
            <a:lum/>
            <a:alphaModFix/>
          </a:blip>
          <a:srcRect/>
          <a:stretch>
            <a:fillRect/>
          </a:stretch>
        </p:blipFill>
        <p:spPr>
          <a:xfrm>
            <a:off x="2438817" y="2279852"/>
            <a:ext cx="5212080" cy="2486880"/>
          </a:xfrm>
          <a:prstGeom prst="rect">
            <a:avLst/>
          </a:prstGeom>
          <a:noFill/>
          <a:ln>
            <a:noFill/>
          </a:ln>
        </p:spPr>
      </p:pic>
      <p:sp>
        <p:nvSpPr>
          <p:cNvPr id="5" name="TextBox 4"/>
          <p:cNvSpPr txBox="1"/>
          <p:nvPr/>
        </p:nvSpPr>
        <p:spPr>
          <a:xfrm>
            <a:off x="1104625" y="896088"/>
            <a:ext cx="7880465" cy="1354217"/>
          </a:xfrm>
          <a:prstGeom prst="rect">
            <a:avLst/>
          </a:prstGeom>
          <a:noFill/>
        </p:spPr>
        <p:txBody>
          <a:bodyPr wrap="square" rtlCol="0">
            <a:spAutoFit/>
          </a:bodyPr>
          <a:lstStyle/>
          <a:p>
            <a:pPr marL="457200" lvl="3" algn="ctr" hangingPunct="0">
              <a:buSzPct val="45000"/>
            </a:pPr>
            <a:r>
              <a:rPr lang="en-US" sz="3200" b="1" dirty="0">
                <a:latin typeface="Liberation Serif" pitchFamily="18"/>
                <a:ea typeface="WenQuanYi Zen Hei" pitchFamily="2"/>
                <a:cs typeface="Lohit Hindi" pitchFamily="2"/>
              </a:rPr>
              <a:t>Compensate additional information for synthetic data.</a:t>
            </a:r>
          </a:p>
          <a:p>
            <a:endParaRPr lang="en-US" dirty="0"/>
          </a:p>
        </p:txBody>
      </p:sp>
      <p:sp>
        <p:nvSpPr>
          <p:cNvPr id="6" name="TextBox 5"/>
          <p:cNvSpPr txBox="1"/>
          <p:nvPr/>
        </p:nvSpPr>
        <p:spPr>
          <a:xfrm>
            <a:off x="2015735" y="5092351"/>
            <a:ext cx="6058244" cy="621730"/>
          </a:xfrm>
          <a:prstGeom prst="rect">
            <a:avLst/>
          </a:prstGeom>
          <a:noFill/>
          <a:ln>
            <a:noFill/>
          </a:ln>
        </p:spPr>
        <p:txBody>
          <a:bodyPr vert="horz" wrap="squar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dirty="0" smtClean="0">
                <a:ln>
                  <a:noFill/>
                </a:ln>
                <a:latin typeface="Liberation Serif" pitchFamily="18"/>
                <a:ea typeface="WenQuanYi Zen Hei" pitchFamily="2"/>
                <a:cs typeface="Lohit Hindi" pitchFamily="2"/>
              </a:rPr>
              <a:t>Roof type classification </a:t>
            </a:r>
            <a:r>
              <a:rPr lang="en-US" sz="2400" b="0" i="0" u="none" strike="noStrike" kern="1200" smtClean="0">
                <a:ln>
                  <a:noFill/>
                </a:ln>
                <a:latin typeface="Liberation Serif" pitchFamily="18"/>
                <a:ea typeface="WenQuanYi Zen Hei" pitchFamily="2"/>
                <a:cs typeface="Lohit Hindi" pitchFamily="2"/>
              </a:rPr>
              <a:t>from point cloud</a:t>
            </a:r>
            <a:endParaRPr lang="en-US" sz="2400" b="0" i="0" u="none" strike="noStrike" kern="1200" dirty="0">
              <a:ln>
                <a:noFill/>
              </a:ln>
              <a:latin typeface="Liberation Serif" pitchFamily="18"/>
              <a:ea typeface="WenQuanYi Zen Hei" pitchFamily="2"/>
              <a:cs typeface="Lohit Hindi" pitchFamily="2"/>
            </a:endParaRPr>
          </a:p>
        </p:txBody>
      </p:sp>
    </p:spTree>
    <p:extLst>
      <p:ext uri="{BB962C8B-B14F-4D97-AF65-F5344CB8AC3E}">
        <p14:creationId xmlns:p14="http://schemas.microsoft.com/office/powerpoint/2010/main" val="11290690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page41">
    <p:spTree>
      <p:nvGrpSpPr>
        <p:cNvPr id="1" name=""/>
        <p:cNvGrpSpPr/>
        <p:nvPr/>
      </p:nvGrpSpPr>
      <p:grpSpPr>
        <a:xfrm>
          <a:off x="0" y="0"/>
          <a:ext cx="0" cy="0"/>
          <a:chOff x="0" y="0"/>
          <a:chExt cx="0" cy="0"/>
        </a:xfrm>
      </p:grpSpPr>
      <p:sp>
        <p:nvSpPr>
          <p:cNvPr id="2" name="TextBox 1"/>
          <p:cNvSpPr txBox="1"/>
          <p:nvPr/>
        </p:nvSpPr>
        <p:spPr>
          <a:xfrm>
            <a:off x="640276" y="823418"/>
            <a:ext cx="8660426"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Extract features that characterize local geometry.</a:t>
            </a:r>
          </a:p>
        </p:txBody>
      </p:sp>
      <p:pic>
        <p:nvPicPr>
          <p:cNvPr id="3" name="Picture 2"/>
          <p:cNvPicPr>
            <a:picLocks noChangeAspect="1"/>
          </p:cNvPicPr>
          <p:nvPr/>
        </p:nvPicPr>
        <p:blipFill>
          <a:blip r:embed="rId3">
            <a:lum/>
            <a:alphaModFix/>
          </a:blip>
          <a:srcRect/>
          <a:stretch>
            <a:fillRect/>
          </a:stretch>
        </p:blipFill>
        <p:spPr>
          <a:xfrm>
            <a:off x="1872915" y="2101778"/>
            <a:ext cx="3023280" cy="2952359"/>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6167355" y="2073338"/>
            <a:ext cx="1563480" cy="2980800"/>
          </a:xfrm>
          <a:prstGeom prst="rect">
            <a:avLst/>
          </a:prstGeom>
          <a:noFill/>
          <a:ln>
            <a:noFill/>
          </a:ln>
        </p:spPr>
      </p:pic>
      <p:sp>
        <p:nvSpPr>
          <p:cNvPr id="5" name="TextBox 4"/>
          <p:cNvSpPr txBox="1"/>
          <p:nvPr/>
        </p:nvSpPr>
        <p:spPr>
          <a:xfrm>
            <a:off x="2701636" y="5237017"/>
            <a:ext cx="4114800" cy="4302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a:ln>
                  <a:noFill/>
                </a:ln>
                <a:latin typeface="Liberation Serif" pitchFamily="18"/>
                <a:ea typeface="WenQuanYi Zen Hei" pitchFamily="2"/>
                <a:cs typeface="Lohit Hindi" pitchFamily="2"/>
              </a:rPr>
              <a:t>Spin image</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43</a:t>
            </a:fld>
            <a:r>
              <a:rPr lang="mr-IN" smtClean="0"/>
              <a:t>/</a:t>
            </a:r>
            <a:endParaRPr lang="mr-I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page42">
    <p:spTree>
      <p:nvGrpSpPr>
        <p:cNvPr id="1" name=""/>
        <p:cNvGrpSpPr/>
        <p:nvPr/>
      </p:nvGrpSpPr>
      <p:grpSpPr>
        <a:xfrm>
          <a:off x="0" y="0"/>
          <a:ext cx="0" cy="0"/>
          <a:chOff x="0" y="0"/>
          <a:chExt cx="0" cy="0"/>
        </a:xfrm>
      </p:grpSpPr>
      <p:sp>
        <p:nvSpPr>
          <p:cNvPr id="2" name="TextBox 1"/>
          <p:cNvSpPr txBox="1"/>
          <p:nvPr/>
        </p:nvSpPr>
        <p:spPr>
          <a:xfrm>
            <a:off x="590400" y="1072800"/>
            <a:ext cx="8660426" cy="141835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Extract features that characterize local geometry.</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However, too regular and smooth.</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44</a:t>
            </a:fld>
            <a:r>
              <a:rPr lang="mr-IN" smtClean="0"/>
              <a:t>/</a:t>
            </a:r>
            <a:endParaRPr lang="mr-I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page43">
    <p:spTree>
      <p:nvGrpSpPr>
        <p:cNvPr id="1" name=""/>
        <p:cNvGrpSpPr/>
        <p:nvPr/>
      </p:nvGrpSpPr>
      <p:grpSpPr>
        <a:xfrm>
          <a:off x="0" y="0"/>
          <a:ext cx="0" cy="0"/>
          <a:chOff x="0" y="0"/>
          <a:chExt cx="0" cy="0"/>
        </a:xfrm>
      </p:grpSpPr>
      <p:sp>
        <p:nvSpPr>
          <p:cNvPr id="2" name="TextBox 1"/>
          <p:cNvSpPr txBox="1"/>
          <p:nvPr/>
        </p:nvSpPr>
        <p:spPr>
          <a:xfrm>
            <a:off x="590400" y="640540"/>
            <a:ext cx="8985258" cy="2126180"/>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Extract features that characterize local geometry.</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However, too regular and smooth.</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Learning bumpiness as a function of surface slope.</a:t>
            </a:r>
          </a:p>
        </p:txBody>
      </p:sp>
      <p:pic>
        <p:nvPicPr>
          <p:cNvPr id="3" name="Picture 2"/>
          <p:cNvPicPr>
            <a:picLocks noChangeAspect="1"/>
          </p:cNvPicPr>
          <p:nvPr/>
        </p:nvPicPr>
        <p:blipFill>
          <a:blip r:embed="rId3">
            <a:lum/>
            <a:alphaModFix/>
          </a:blip>
          <a:srcRect/>
          <a:stretch>
            <a:fillRect/>
          </a:stretch>
        </p:blipFill>
        <p:spPr>
          <a:xfrm>
            <a:off x="1920239" y="2951020"/>
            <a:ext cx="5959440" cy="3108959"/>
          </a:xfrm>
          <a:prstGeom prst="rect">
            <a:avLst/>
          </a:prstGeom>
          <a:noFill/>
          <a:ln>
            <a:noFill/>
          </a:ln>
        </p:spPr>
      </p:pic>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45</a:t>
            </a:fld>
            <a:r>
              <a:rPr lang="mr-IN" smtClean="0"/>
              <a:t>/</a:t>
            </a:r>
            <a:endParaRPr lang="mr-I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page44">
    <p:spTree>
      <p:nvGrpSpPr>
        <p:cNvPr id="1" name=""/>
        <p:cNvGrpSpPr/>
        <p:nvPr/>
      </p:nvGrpSpPr>
      <p:grpSpPr>
        <a:xfrm>
          <a:off x="0" y="0"/>
          <a:ext cx="0" cy="0"/>
          <a:chOff x="0" y="0"/>
          <a:chExt cx="0" cy="0"/>
        </a:xfrm>
      </p:grpSpPr>
      <p:sp>
        <p:nvSpPr>
          <p:cNvPr id="2" name="TextBox 1"/>
          <p:cNvSpPr txBox="1"/>
          <p:nvPr/>
        </p:nvSpPr>
        <p:spPr>
          <a:xfrm>
            <a:off x="590400" y="1072800"/>
            <a:ext cx="8706000" cy="2922039"/>
          </a:xfrm>
          <a:prstGeom prst="rect">
            <a:avLst/>
          </a:prstGeom>
          <a:noFill/>
          <a:ln>
            <a:noFill/>
          </a:ln>
        </p:spPr>
        <p:txBody>
          <a:bodyPr vert="horz" wrap="square" lIns="90000" tIns="45000" rIns="90000" bIns="45000" anchorCtr="0" compatLnSpc="0">
            <a:spAutoFit/>
          </a:bodyPr>
          <a:lstStyle/>
          <a:p>
            <a:pPr marL="457200" marR="0" lvl="0" indent="-457200" rtl="0" hangingPunct="0">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Extract features that characterize local geometry.</a:t>
            </a:r>
          </a:p>
          <a:p>
            <a:pPr marL="457200" marR="0" lvl="0" indent="-457200" rtl="0" hangingPunct="0">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However, too regular and smooth.</a:t>
            </a:r>
          </a:p>
          <a:p>
            <a:pPr marL="457200" marR="0" lvl="0" indent="-457200" rtl="0" hangingPunct="0">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Learning bumpiness as a function of surface slope.</a:t>
            </a:r>
          </a:p>
          <a:p>
            <a:pPr marL="457200" marR="0" lvl="0" indent="-457200" rtl="0" hangingPunct="0">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Add random noise to synthetic data using knowledge learned.</a:t>
            </a:r>
          </a:p>
        </p:txBody>
      </p:sp>
      <p:pic>
        <p:nvPicPr>
          <p:cNvPr id="3" name="Picture 2"/>
          <p:cNvPicPr>
            <a:picLocks noChangeAspect="1"/>
          </p:cNvPicPr>
          <p:nvPr/>
        </p:nvPicPr>
        <p:blipFill>
          <a:blip r:embed="rId3">
            <a:lum/>
            <a:alphaModFix/>
          </a:blip>
          <a:srcRect/>
          <a:stretch>
            <a:fillRect/>
          </a:stretch>
        </p:blipFill>
        <p:spPr>
          <a:xfrm>
            <a:off x="2103120" y="4466880"/>
            <a:ext cx="1890720" cy="184680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4789080" y="4449240"/>
            <a:ext cx="977759" cy="1864440"/>
          </a:xfrm>
          <a:prstGeom prst="rect">
            <a:avLst/>
          </a:prstGeom>
          <a:noFill/>
          <a:ln>
            <a:noFill/>
          </a:ln>
        </p:spPr>
      </p:pic>
      <p:sp>
        <p:nvSpPr>
          <p:cNvPr id="5" name="TextBox 4"/>
          <p:cNvSpPr txBox="1"/>
          <p:nvPr/>
        </p:nvSpPr>
        <p:spPr>
          <a:xfrm>
            <a:off x="3974399" y="6427800"/>
            <a:ext cx="2573280" cy="4302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400" b="0" i="0" u="none" strike="noStrike" kern="1200">
                <a:ln>
                  <a:noFill/>
                </a:ln>
                <a:latin typeface="Liberation Serif" pitchFamily="18"/>
                <a:ea typeface="WenQuanYi Zen Hei" pitchFamily="2"/>
                <a:cs typeface="Lohit Hindi" pitchFamily="2"/>
              </a:rPr>
              <a:t>Spin image</a:t>
            </a:r>
          </a:p>
        </p:txBody>
      </p:sp>
      <p:pic>
        <p:nvPicPr>
          <p:cNvPr id="6" name="Picture 5"/>
          <p:cNvPicPr>
            <a:picLocks noChangeAspect="1"/>
          </p:cNvPicPr>
          <p:nvPr/>
        </p:nvPicPr>
        <p:blipFill>
          <a:blip r:embed="rId5">
            <a:lum/>
            <a:alphaModFix/>
          </a:blip>
          <a:srcRect/>
          <a:stretch>
            <a:fillRect/>
          </a:stretch>
        </p:blipFill>
        <p:spPr>
          <a:xfrm>
            <a:off x="6540120" y="4444560"/>
            <a:ext cx="978120" cy="1864800"/>
          </a:xfrm>
          <a:prstGeom prst="rect">
            <a:avLst/>
          </a:prstGeom>
          <a:noFill/>
          <a:ln>
            <a:noFill/>
          </a:ln>
        </p:spPr>
      </p:pic>
      <p:sp>
        <p:nvSpPr>
          <p:cNvPr id="12" name="Footer Placeholder 11"/>
          <p:cNvSpPr>
            <a:spLocks noGrp="1"/>
          </p:cNvSpPr>
          <p:nvPr>
            <p:ph type="ftr" sz="quarter" idx="11"/>
          </p:nvPr>
        </p:nvSpPr>
        <p:spPr/>
        <p:txBody>
          <a:bodyPr/>
          <a:lstStyle/>
          <a:p>
            <a:pPr lvl="0"/>
            <a:r>
              <a:rPr lang="en-US" smtClean="0"/>
              <a:t>Zhang, Xi PhD Defense</a:t>
            </a:r>
            <a:endParaRPr lang="en-US"/>
          </a:p>
        </p:txBody>
      </p:sp>
      <p:sp>
        <p:nvSpPr>
          <p:cNvPr id="13" name="Slide Number Placeholder 12"/>
          <p:cNvSpPr>
            <a:spLocks noGrp="1"/>
          </p:cNvSpPr>
          <p:nvPr>
            <p:ph type="sldNum" sz="quarter" idx="12"/>
          </p:nvPr>
        </p:nvSpPr>
        <p:spPr/>
        <p:txBody>
          <a:bodyPr/>
          <a:lstStyle/>
          <a:p>
            <a:pPr lvl="0"/>
            <a:fld id="{1163934E-6D4A-49A7-BCC2-DF33CF0FAD11}" type="slidenum">
              <a:rPr lang="mr-IN" smtClean="0"/>
              <a:t>46</a:t>
            </a:fld>
            <a:r>
              <a:rPr lang="mr-IN" smtClean="0"/>
              <a:t>/</a:t>
            </a:r>
            <a:endParaRPr lang="mr-I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page45">
    <p:spTree>
      <p:nvGrpSpPr>
        <p:cNvPr id="1" name=""/>
        <p:cNvGrpSpPr/>
        <p:nvPr/>
      </p:nvGrpSpPr>
      <p:grpSpPr>
        <a:xfrm>
          <a:off x="0" y="0"/>
          <a:ext cx="0" cy="0"/>
          <a:chOff x="0" y="0"/>
          <a:chExt cx="0" cy="0"/>
        </a:xfrm>
      </p:grpSpPr>
      <p:grpSp>
        <p:nvGrpSpPr>
          <p:cNvPr id="254" name="Group 253"/>
          <p:cNvGrpSpPr/>
          <p:nvPr/>
        </p:nvGrpSpPr>
        <p:grpSpPr>
          <a:xfrm>
            <a:off x="1728081" y="1143197"/>
            <a:ext cx="6633557" cy="5598327"/>
            <a:chOff x="1554479" y="923040"/>
            <a:chExt cx="6676201" cy="5963760"/>
          </a:xfrm>
        </p:grpSpPr>
        <p:sp>
          <p:nvSpPr>
            <p:cNvPr id="2" name="Freeform: Shape 1"/>
            <p:cNvSpPr/>
            <p:nvPr/>
          </p:nvSpPr>
          <p:spPr>
            <a:xfrm>
              <a:off x="1555919" y="18907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 name="Freeform: Shape 2"/>
            <p:cNvSpPr/>
            <p:nvPr/>
          </p:nvSpPr>
          <p:spPr>
            <a:xfrm>
              <a:off x="1555919" y="18907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 name="Freeform: Shape 3"/>
            <p:cNvSpPr/>
            <p:nvPr/>
          </p:nvSpPr>
          <p:spPr>
            <a:xfrm>
              <a:off x="2667600" y="18907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 name="Freeform: Shape 4"/>
            <p:cNvSpPr/>
            <p:nvPr/>
          </p:nvSpPr>
          <p:spPr>
            <a:xfrm>
              <a:off x="2667600" y="18907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 name="Freeform: Shape 5"/>
            <p:cNvSpPr/>
            <p:nvPr/>
          </p:nvSpPr>
          <p:spPr>
            <a:xfrm>
              <a:off x="3780720" y="18907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 name="Freeform: Shape 6"/>
            <p:cNvSpPr/>
            <p:nvPr/>
          </p:nvSpPr>
          <p:spPr>
            <a:xfrm>
              <a:off x="3780720" y="18907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 name="Freeform: Shape 7"/>
            <p:cNvSpPr/>
            <p:nvPr/>
          </p:nvSpPr>
          <p:spPr>
            <a:xfrm>
              <a:off x="4892760" y="189072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 name="Freeform: Shape 8"/>
            <p:cNvSpPr/>
            <p:nvPr/>
          </p:nvSpPr>
          <p:spPr>
            <a:xfrm>
              <a:off x="4892760" y="189072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 name="Freeform: Shape 9"/>
            <p:cNvSpPr/>
            <p:nvPr/>
          </p:nvSpPr>
          <p:spPr>
            <a:xfrm>
              <a:off x="6005519" y="18907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reeform: Shape 10"/>
            <p:cNvSpPr/>
            <p:nvPr/>
          </p:nvSpPr>
          <p:spPr>
            <a:xfrm>
              <a:off x="6005519" y="18907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 name="Freeform: Shape 11"/>
            <p:cNvSpPr/>
            <p:nvPr/>
          </p:nvSpPr>
          <p:spPr>
            <a:xfrm>
              <a:off x="7118640" y="189072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 name="Freeform: Shape 12"/>
            <p:cNvSpPr/>
            <p:nvPr/>
          </p:nvSpPr>
          <p:spPr>
            <a:xfrm>
              <a:off x="7118640" y="189072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Freeform: Shape 13"/>
            <p:cNvSpPr/>
            <p:nvPr/>
          </p:nvSpPr>
          <p:spPr>
            <a:xfrm>
              <a:off x="1555919" y="30175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 name="Freeform: Shape 14"/>
            <p:cNvSpPr/>
            <p:nvPr/>
          </p:nvSpPr>
          <p:spPr>
            <a:xfrm>
              <a:off x="1555919" y="30175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 name="Freeform: Shape 15"/>
            <p:cNvSpPr/>
            <p:nvPr/>
          </p:nvSpPr>
          <p:spPr>
            <a:xfrm>
              <a:off x="2667600" y="30175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 name="Freeform: Shape 16"/>
            <p:cNvSpPr/>
            <p:nvPr/>
          </p:nvSpPr>
          <p:spPr>
            <a:xfrm>
              <a:off x="2667600" y="30175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 name="Freeform: Shape 17"/>
            <p:cNvSpPr/>
            <p:nvPr/>
          </p:nvSpPr>
          <p:spPr>
            <a:xfrm>
              <a:off x="3780720" y="30175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 name="Freeform: Shape 18"/>
            <p:cNvSpPr/>
            <p:nvPr/>
          </p:nvSpPr>
          <p:spPr>
            <a:xfrm>
              <a:off x="3780720" y="301752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 name="Freeform: Shape 19"/>
            <p:cNvSpPr/>
            <p:nvPr/>
          </p:nvSpPr>
          <p:spPr>
            <a:xfrm>
              <a:off x="4892760" y="301752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 name="Freeform: Shape 20"/>
            <p:cNvSpPr/>
            <p:nvPr/>
          </p:nvSpPr>
          <p:spPr>
            <a:xfrm>
              <a:off x="4892760" y="301752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 name="Freeform: Shape 21"/>
            <p:cNvSpPr/>
            <p:nvPr/>
          </p:nvSpPr>
          <p:spPr>
            <a:xfrm>
              <a:off x="6005519" y="30175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 name="Freeform: Shape 22"/>
            <p:cNvSpPr/>
            <p:nvPr/>
          </p:nvSpPr>
          <p:spPr>
            <a:xfrm>
              <a:off x="6005519" y="301752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 name="Freeform: Shape 23"/>
            <p:cNvSpPr/>
            <p:nvPr/>
          </p:nvSpPr>
          <p:spPr>
            <a:xfrm>
              <a:off x="7118640" y="301752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 name="Freeform: Shape 24"/>
            <p:cNvSpPr/>
            <p:nvPr/>
          </p:nvSpPr>
          <p:spPr>
            <a:xfrm>
              <a:off x="7118640" y="301752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 name="Freeform: Shape 25"/>
            <p:cNvSpPr/>
            <p:nvPr/>
          </p:nvSpPr>
          <p:spPr>
            <a:xfrm>
              <a:off x="1555919" y="39855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 name="Freeform: Shape 26"/>
            <p:cNvSpPr/>
            <p:nvPr/>
          </p:nvSpPr>
          <p:spPr>
            <a:xfrm>
              <a:off x="1555919" y="39855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8" name="Freeform: Shape 27"/>
            <p:cNvSpPr/>
            <p:nvPr/>
          </p:nvSpPr>
          <p:spPr>
            <a:xfrm>
              <a:off x="2667600" y="39855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9" name="Freeform: Shape 28"/>
            <p:cNvSpPr/>
            <p:nvPr/>
          </p:nvSpPr>
          <p:spPr>
            <a:xfrm>
              <a:off x="2667600" y="39855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0" name="Freeform: Shape 29"/>
            <p:cNvSpPr/>
            <p:nvPr/>
          </p:nvSpPr>
          <p:spPr>
            <a:xfrm>
              <a:off x="3780720" y="39855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1" name="Freeform: Shape 30"/>
            <p:cNvSpPr/>
            <p:nvPr/>
          </p:nvSpPr>
          <p:spPr>
            <a:xfrm>
              <a:off x="3780720" y="39855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2" name="Freeform: Shape 31"/>
            <p:cNvSpPr/>
            <p:nvPr/>
          </p:nvSpPr>
          <p:spPr>
            <a:xfrm>
              <a:off x="4892760" y="398556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3" name="Freeform: Shape 32"/>
            <p:cNvSpPr/>
            <p:nvPr/>
          </p:nvSpPr>
          <p:spPr>
            <a:xfrm>
              <a:off x="4892760" y="398556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4" name="Freeform: Shape 33"/>
            <p:cNvSpPr/>
            <p:nvPr/>
          </p:nvSpPr>
          <p:spPr>
            <a:xfrm>
              <a:off x="6005519" y="39855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5" name="Freeform: Shape 34"/>
            <p:cNvSpPr/>
            <p:nvPr/>
          </p:nvSpPr>
          <p:spPr>
            <a:xfrm>
              <a:off x="6005519" y="39855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6" name="Freeform: Shape 35"/>
            <p:cNvSpPr/>
            <p:nvPr/>
          </p:nvSpPr>
          <p:spPr>
            <a:xfrm>
              <a:off x="7118640" y="398556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7" name="Freeform: Shape 36"/>
            <p:cNvSpPr/>
            <p:nvPr/>
          </p:nvSpPr>
          <p:spPr>
            <a:xfrm>
              <a:off x="7118640" y="398556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8" name="Freeform: Shape 37"/>
            <p:cNvSpPr/>
            <p:nvPr/>
          </p:nvSpPr>
          <p:spPr>
            <a:xfrm>
              <a:off x="1555919" y="49521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9" name="Freeform: Shape 38"/>
            <p:cNvSpPr/>
            <p:nvPr/>
          </p:nvSpPr>
          <p:spPr>
            <a:xfrm>
              <a:off x="1555919" y="49521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0" name="Freeform: Shape 39"/>
            <p:cNvSpPr/>
            <p:nvPr/>
          </p:nvSpPr>
          <p:spPr>
            <a:xfrm>
              <a:off x="2667600" y="49521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1" name="Freeform: Shape 40"/>
            <p:cNvSpPr/>
            <p:nvPr/>
          </p:nvSpPr>
          <p:spPr>
            <a:xfrm>
              <a:off x="2667600" y="49521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2" name="Freeform: Shape 41"/>
            <p:cNvSpPr/>
            <p:nvPr/>
          </p:nvSpPr>
          <p:spPr>
            <a:xfrm>
              <a:off x="3780720" y="49521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3" name="Freeform: Shape 42"/>
            <p:cNvSpPr/>
            <p:nvPr/>
          </p:nvSpPr>
          <p:spPr>
            <a:xfrm>
              <a:off x="3780720" y="495216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4" name="Freeform: Shape 43"/>
            <p:cNvSpPr/>
            <p:nvPr/>
          </p:nvSpPr>
          <p:spPr>
            <a:xfrm>
              <a:off x="4892760" y="495216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5" name="Freeform: Shape 44"/>
            <p:cNvSpPr/>
            <p:nvPr/>
          </p:nvSpPr>
          <p:spPr>
            <a:xfrm>
              <a:off x="4892760" y="495216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6" name="Freeform: Shape 45"/>
            <p:cNvSpPr/>
            <p:nvPr/>
          </p:nvSpPr>
          <p:spPr>
            <a:xfrm>
              <a:off x="6005519" y="49521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7" name="Freeform: Shape 46"/>
            <p:cNvSpPr/>
            <p:nvPr/>
          </p:nvSpPr>
          <p:spPr>
            <a:xfrm>
              <a:off x="6005519" y="495216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8" name="Freeform: Shape 47"/>
            <p:cNvSpPr/>
            <p:nvPr/>
          </p:nvSpPr>
          <p:spPr>
            <a:xfrm>
              <a:off x="7118640" y="495216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9" name="Freeform: Shape 48"/>
            <p:cNvSpPr/>
            <p:nvPr/>
          </p:nvSpPr>
          <p:spPr>
            <a:xfrm>
              <a:off x="7118640" y="495216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0" name="Freeform: Shape 49"/>
            <p:cNvSpPr/>
            <p:nvPr/>
          </p:nvSpPr>
          <p:spPr>
            <a:xfrm>
              <a:off x="1555919" y="591984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1" name="Freeform: Shape 50"/>
            <p:cNvSpPr/>
            <p:nvPr/>
          </p:nvSpPr>
          <p:spPr>
            <a:xfrm>
              <a:off x="1555919" y="591984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2" name="Freeform: Shape 51"/>
            <p:cNvSpPr/>
            <p:nvPr/>
          </p:nvSpPr>
          <p:spPr>
            <a:xfrm>
              <a:off x="2667600" y="591984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3" name="Freeform: Shape 52"/>
            <p:cNvSpPr/>
            <p:nvPr/>
          </p:nvSpPr>
          <p:spPr>
            <a:xfrm>
              <a:off x="2667600" y="591984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4" name="Freeform: Shape 53"/>
            <p:cNvSpPr/>
            <p:nvPr/>
          </p:nvSpPr>
          <p:spPr>
            <a:xfrm>
              <a:off x="3780720" y="591984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5" name="Freeform: Shape 54"/>
            <p:cNvSpPr/>
            <p:nvPr/>
          </p:nvSpPr>
          <p:spPr>
            <a:xfrm>
              <a:off x="3780720" y="591984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6" name="Freeform: Shape 55"/>
            <p:cNvSpPr/>
            <p:nvPr/>
          </p:nvSpPr>
          <p:spPr>
            <a:xfrm>
              <a:off x="4892760" y="591984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7" name="Freeform: Shape 56"/>
            <p:cNvSpPr/>
            <p:nvPr/>
          </p:nvSpPr>
          <p:spPr>
            <a:xfrm>
              <a:off x="4892760" y="5919840"/>
              <a:ext cx="1112400" cy="0"/>
            </a:xfrm>
            <a:custGeom>
              <a:avLst/>
              <a:gdLst/>
              <a:ahLst/>
              <a:cxnLst>
                <a:cxn ang="3cd4">
                  <a:pos x="hc" y="t"/>
                </a:cxn>
                <a:cxn ang="cd2">
                  <a:pos x="l" y="vc"/>
                </a:cxn>
                <a:cxn ang="cd4">
                  <a:pos x="hc" y="b"/>
                </a:cxn>
                <a:cxn ang="0">
                  <a:pos x="r" y="vc"/>
                </a:cxn>
              </a:cxnLst>
              <a:rect l="l" t="t" r="r" b="b"/>
              <a:pathLst>
                <a:path w="3091">
                  <a:moveTo>
                    <a:pt x="0" y="0"/>
                  </a:moveTo>
                  <a:lnTo>
                    <a:pt x="3091"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8" name="Freeform: Shape 57"/>
            <p:cNvSpPr/>
            <p:nvPr/>
          </p:nvSpPr>
          <p:spPr>
            <a:xfrm>
              <a:off x="6005519" y="591984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9" name="Freeform: Shape 58"/>
            <p:cNvSpPr/>
            <p:nvPr/>
          </p:nvSpPr>
          <p:spPr>
            <a:xfrm>
              <a:off x="6005519" y="591984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0" name="Freeform: Shape 59"/>
            <p:cNvSpPr/>
            <p:nvPr/>
          </p:nvSpPr>
          <p:spPr>
            <a:xfrm>
              <a:off x="7118640" y="591984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1" name="Freeform: Shape 60"/>
            <p:cNvSpPr/>
            <p:nvPr/>
          </p:nvSpPr>
          <p:spPr>
            <a:xfrm>
              <a:off x="7118640" y="5919840"/>
              <a:ext cx="1110600" cy="0"/>
            </a:xfrm>
            <a:custGeom>
              <a:avLst/>
              <a:gdLst/>
              <a:ahLst/>
              <a:cxnLst>
                <a:cxn ang="3cd4">
                  <a:pos x="hc" y="t"/>
                </a:cxn>
                <a:cxn ang="cd2">
                  <a:pos x="l" y="vc"/>
                </a:cxn>
                <a:cxn ang="cd4">
                  <a:pos x="hc" y="b"/>
                </a:cxn>
                <a:cxn ang="0">
                  <a:pos x="r" y="vc"/>
                </a:cxn>
              </a:cxnLst>
              <a:rect l="l" t="t" r="r" b="b"/>
              <a:pathLst>
                <a:path w="3086">
                  <a:moveTo>
                    <a:pt x="0" y="0"/>
                  </a:moveTo>
                  <a:lnTo>
                    <a:pt x="3086"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2" name="Freeform: Shape 61"/>
            <p:cNvSpPr/>
            <p:nvPr/>
          </p:nvSpPr>
          <p:spPr>
            <a:xfrm>
              <a:off x="1554479" y="688680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3" name="Freeform: Shape 62"/>
            <p:cNvSpPr/>
            <p:nvPr/>
          </p:nvSpPr>
          <p:spPr>
            <a:xfrm>
              <a:off x="1554479" y="688680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4" name="Freeform: Shape 63"/>
            <p:cNvSpPr/>
            <p:nvPr/>
          </p:nvSpPr>
          <p:spPr>
            <a:xfrm>
              <a:off x="2667600" y="688680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5" name="Freeform: Shape 64"/>
            <p:cNvSpPr/>
            <p:nvPr/>
          </p:nvSpPr>
          <p:spPr>
            <a:xfrm>
              <a:off x="2667600" y="6886800"/>
              <a:ext cx="1112760" cy="0"/>
            </a:xfrm>
            <a:custGeom>
              <a:avLst/>
              <a:gdLst/>
              <a:ahLst/>
              <a:cxnLst>
                <a:cxn ang="3cd4">
                  <a:pos x="hc" y="t"/>
                </a:cxn>
                <a:cxn ang="cd2">
                  <a:pos x="l" y="vc"/>
                </a:cxn>
                <a:cxn ang="cd4">
                  <a:pos x="hc" y="b"/>
                </a:cxn>
                <a:cxn ang="0">
                  <a:pos x="r" y="vc"/>
                </a:cxn>
              </a:cxnLst>
              <a:rect l="l" t="t" r="r" b="b"/>
              <a:pathLst>
                <a:path w="3092">
                  <a:moveTo>
                    <a:pt x="0" y="0"/>
                  </a:moveTo>
                  <a:lnTo>
                    <a:pt x="3092"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6" name="Freeform: Shape 65"/>
            <p:cNvSpPr/>
            <p:nvPr/>
          </p:nvSpPr>
          <p:spPr>
            <a:xfrm>
              <a:off x="3780720" y="688680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7" name="Freeform: Shape 66"/>
            <p:cNvSpPr/>
            <p:nvPr/>
          </p:nvSpPr>
          <p:spPr>
            <a:xfrm>
              <a:off x="3780720" y="6886800"/>
              <a:ext cx="1111680" cy="0"/>
            </a:xfrm>
            <a:custGeom>
              <a:avLst/>
              <a:gdLst/>
              <a:ahLst/>
              <a:cxnLst>
                <a:cxn ang="3cd4">
                  <a:pos x="hc" y="t"/>
                </a:cxn>
                <a:cxn ang="cd2">
                  <a:pos x="l" y="vc"/>
                </a:cxn>
                <a:cxn ang="cd4">
                  <a:pos x="hc" y="b"/>
                </a:cxn>
                <a:cxn ang="0">
                  <a:pos x="r" y="vc"/>
                </a:cxn>
              </a:cxnLst>
              <a:rect l="l" t="t" r="r" b="b"/>
              <a:pathLst>
                <a:path w="3089">
                  <a:moveTo>
                    <a:pt x="0" y="0"/>
                  </a:moveTo>
                  <a:lnTo>
                    <a:pt x="3089" y="0"/>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8" name="Freeform: Shape 67"/>
            <p:cNvSpPr/>
            <p:nvPr/>
          </p:nvSpPr>
          <p:spPr>
            <a:xfrm>
              <a:off x="1554479" y="92304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9" name="Freeform: Shape 68"/>
            <p:cNvSpPr/>
            <p:nvPr/>
          </p:nvSpPr>
          <p:spPr>
            <a:xfrm>
              <a:off x="1554479" y="92304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0" name="Freeform: Shape 69"/>
            <p:cNvSpPr/>
            <p:nvPr/>
          </p:nvSpPr>
          <p:spPr>
            <a:xfrm>
              <a:off x="1554479"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1" name="Freeform: Shape 70"/>
            <p:cNvSpPr/>
            <p:nvPr/>
          </p:nvSpPr>
          <p:spPr>
            <a:xfrm>
              <a:off x="1554479"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2" name="Freeform: Shape 71"/>
            <p:cNvSpPr/>
            <p:nvPr/>
          </p:nvSpPr>
          <p:spPr>
            <a:xfrm>
              <a:off x="1554479"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3" name="Freeform: Shape 72"/>
            <p:cNvSpPr/>
            <p:nvPr/>
          </p:nvSpPr>
          <p:spPr>
            <a:xfrm>
              <a:off x="1554479"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4" name="Freeform: Shape 73"/>
            <p:cNvSpPr/>
            <p:nvPr/>
          </p:nvSpPr>
          <p:spPr>
            <a:xfrm>
              <a:off x="1554479"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5" name="Freeform: Shape 74"/>
            <p:cNvSpPr/>
            <p:nvPr/>
          </p:nvSpPr>
          <p:spPr>
            <a:xfrm>
              <a:off x="1554479"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6" name="Freeform: Shape 75"/>
            <p:cNvSpPr/>
            <p:nvPr/>
          </p:nvSpPr>
          <p:spPr>
            <a:xfrm>
              <a:off x="1554479"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7" name="Freeform: Shape 76"/>
            <p:cNvSpPr/>
            <p:nvPr/>
          </p:nvSpPr>
          <p:spPr>
            <a:xfrm>
              <a:off x="1554479"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8" name="Freeform: Shape 77"/>
            <p:cNvSpPr/>
            <p:nvPr/>
          </p:nvSpPr>
          <p:spPr>
            <a:xfrm>
              <a:off x="1554479"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9" name="Freeform: Shape 78"/>
            <p:cNvSpPr/>
            <p:nvPr/>
          </p:nvSpPr>
          <p:spPr>
            <a:xfrm>
              <a:off x="1554479"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0" name="Freeform: Shape 79"/>
            <p:cNvSpPr/>
            <p:nvPr/>
          </p:nvSpPr>
          <p:spPr>
            <a:xfrm>
              <a:off x="266760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1" name="Freeform: Shape 80"/>
            <p:cNvSpPr/>
            <p:nvPr/>
          </p:nvSpPr>
          <p:spPr>
            <a:xfrm>
              <a:off x="266760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2" name="Freeform: Shape 81"/>
            <p:cNvSpPr/>
            <p:nvPr/>
          </p:nvSpPr>
          <p:spPr>
            <a:xfrm>
              <a:off x="2667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3" name="Freeform: Shape 82"/>
            <p:cNvSpPr/>
            <p:nvPr/>
          </p:nvSpPr>
          <p:spPr>
            <a:xfrm>
              <a:off x="2667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4" name="Freeform: Shape 83"/>
            <p:cNvSpPr/>
            <p:nvPr/>
          </p:nvSpPr>
          <p:spPr>
            <a:xfrm>
              <a:off x="266760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5" name="Freeform: Shape 84"/>
            <p:cNvSpPr/>
            <p:nvPr/>
          </p:nvSpPr>
          <p:spPr>
            <a:xfrm>
              <a:off x="266760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6" name="Freeform: Shape 85"/>
            <p:cNvSpPr/>
            <p:nvPr/>
          </p:nvSpPr>
          <p:spPr>
            <a:xfrm>
              <a:off x="266760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7" name="Freeform: Shape 86"/>
            <p:cNvSpPr/>
            <p:nvPr/>
          </p:nvSpPr>
          <p:spPr>
            <a:xfrm>
              <a:off x="266760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8" name="Freeform: Shape 87"/>
            <p:cNvSpPr/>
            <p:nvPr/>
          </p:nvSpPr>
          <p:spPr>
            <a:xfrm>
              <a:off x="266760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9" name="Freeform: Shape 88"/>
            <p:cNvSpPr/>
            <p:nvPr/>
          </p:nvSpPr>
          <p:spPr>
            <a:xfrm>
              <a:off x="266760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0" name="Freeform: Shape 89"/>
            <p:cNvSpPr/>
            <p:nvPr/>
          </p:nvSpPr>
          <p:spPr>
            <a:xfrm>
              <a:off x="266760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1" name="Freeform: Shape 90"/>
            <p:cNvSpPr/>
            <p:nvPr/>
          </p:nvSpPr>
          <p:spPr>
            <a:xfrm>
              <a:off x="266760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2" name="Freeform: Shape 91"/>
            <p:cNvSpPr/>
            <p:nvPr/>
          </p:nvSpPr>
          <p:spPr>
            <a:xfrm>
              <a:off x="378072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3" name="Freeform: Shape 92"/>
            <p:cNvSpPr/>
            <p:nvPr/>
          </p:nvSpPr>
          <p:spPr>
            <a:xfrm>
              <a:off x="378072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4" name="Freeform: Shape 93"/>
            <p:cNvSpPr/>
            <p:nvPr/>
          </p:nvSpPr>
          <p:spPr>
            <a:xfrm>
              <a:off x="378072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5" name="Freeform: Shape 94"/>
            <p:cNvSpPr/>
            <p:nvPr/>
          </p:nvSpPr>
          <p:spPr>
            <a:xfrm>
              <a:off x="378072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6" name="Freeform: Shape 95"/>
            <p:cNvSpPr/>
            <p:nvPr/>
          </p:nvSpPr>
          <p:spPr>
            <a:xfrm>
              <a:off x="378072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7" name="Freeform: Shape 96"/>
            <p:cNvSpPr/>
            <p:nvPr/>
          </p:nvSpPr>
          <p:spPr>
            <a:xfrm>
              <a:off x="378072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8" name="Freeform: Shape 97"/>
            <p:cNvSpPr/>
            <p:nvPr/>
          </p:nvSpPr>
          <p:spPr>
            <a:xfrm>
              <a:off x="378072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9" name="Freeform: Shape 98"/>
            <p:cNvSpPr/>
            <p:nvPr/>
          </p:nvSpPr>
          <p:spPr>
            <a:xfrm>
              <a:off x="378072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0" name="Freeform: Shape 99"/>
            <p:cNvSpPr/>
            <p:nvPr/>
          </p:nvSpPr>
          <p:spPr>
            <a:xfrm>
              <a:off x="378072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1" name="Freeform: Shape 100"/>
            <p:cNvSpPr/>
            <p:nvPr/>
          </p:nvSpPr>
          <p:spPr>
            <a:xfrm>
              <a:off x="378072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2" name="Freeform: Shape 101"/>
            <p:cNvSpPr/>
            <p:nvPr/>
          </p:nvSpPr>
          <p:spPr>
            <a:xfrm>
              <a:off x="378072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3" name="Freeform: Shape 102"/>
            <p:cNvSpPr/>
            <p:nvPr/>
          </p:nvSpPr>
          <p:spPr>
            <a:xfrm>
              <a:off x="378072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4" name="Freeform: Shape 103"/>
            <p:cNvSpPr/>
            <p:nvPr/>
          </p:nvSpPr>
          <p:spPr>
            <a:xfrm>
              <a:off x="489276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5" name="Freeform: Shape 104"/>
            <p:cNvSpPr/>
            <p:nvPr/>
          </p:nvSpPr>
          <p:spPr>
            <a:xfrm>
              <a:off x="489276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6" name="Freeform: Shape 105"/>
            <p:cNvSpPr/>
            <p:nvPr/>
          </p:nvSpPr>
          <p:spPr>
            <a:xfrm>
              <a:off x="489276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7" name="Freeform: Shape 106"/>
            <p:cNvSpPr/>
            <p:nvPr/>
          </p:nvSpPr>
          <p:spPr>
            <a:xfrm>
              <a:off x="489276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8" name="Freeform: Shape 107"/>
            <p:cNvSpPr/>
            <p:nvPr/>
          </p:nvSpPr>
          <p:spPr>
            <a:xfrm>
              <a:off x="489276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9" name="Freeform: Shape 108"/>
            <p:cNvSpPr/>
            <p:nvPr/>
          </p:nvSpPr>
          <p:spPr>
            <a:xfrm>
              <a:off x="489276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0" name="Freeform: Shape 109"/>
            <p:cNvSpPr/>
            <p:nvPr/>
          </p:nvSpPr>
          <p:spPr>
            <a:xfrm>
              <a:off x="489276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1" name="Freeform: Shape 110"/>
            <p:cNvSpPr/>
            <p:nvPr/>
          </p:nvSpPr>
          <p:spPr>
            <a:xfrm>
              <a:off x="489276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2" name="Freeform: Shape 111"/>
            <p:cNvSpPr/>
            <p:nvPr/>
          </p:nvSpPr>
          <p:spPr>
            <a:xfrm>
              <a:off x="489276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3" name="Freeform: Shape 112"/>
            <p:cNvSpPr/>
            <p:nvPr/>
          </p:nvSpPr>
          <p:spPr>
            <a:xfrm>
              <a:off x="489276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4" name="Freeform: Shape 113"/>
            <p:cNvSpPr/>
            <p:nvPr/>
          </p:nvSpPr>
          <p:spPr>
            <a:xfrm>
              <a:off x="489276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5" name="Freeform: Shape 114"/>
            <p:cNvSpPr/>
            <p:nvPr/>
          </p:nvSpPr>
          <p:spPr>
            <a:xfrm>
              <a:off x="4892760" y="5919840"/>
              <a:ext cx="0" cy="966600"/>
            </a:xfrm>
            <a:custGeom>
              <a:avLst/>
              <a:gdLst/>
              <a:ahLst/>
              <a:cxnLst>
                <a:cxn ang="3cd4">
                  <a:pos x="hc" y="t"/>
                </a:cxn>
                <a:cxn ang="cd2">
                  <a:pos x="l" y="vc"/>
                </a:cxn>
                <a:cxn ang="cd4">
                  <a:pos x="hc" y="b"/>
                </a:cxn>
                <a:cxn ang="0">
                  <a:pos x="r" y="vc"/>
                </a:cxn>
              </a:cxnLst>
              <a:rect l="l" t="t" r="r" b="b"/>
              <a:pathLst>
                <a:path h="2686">
                  <a:moveTo>
                    <a:pt x="0" y="0"/>
                  </a:moveTo>
                  <a:lnTo>
                    <a:pt x="0" y="2686"/>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6" name="Freeform: Shape 115"/>
            <p:cNvSpPr/>
            <p:nvPr/>
          </p:nvSpPr>
          <p:spPr>
            <a:xfrm>
              <a:off x="6005519"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7" name="Freeform: Shape 116"/>
            <p:cNvSpPr/>
            <p:nvPr/>
          </p:nvSpPr>
          <p:spPr>
            <a:xfrm>
              <a:off x="6005519"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8" name="Freeform: Shape 117"/>
            <p:cNvSpPr/>
            <p:nvPr/>
          </p:nvSpPr>
          <p:spPr>
            <a:xfrm>
              <a:off x="6005519"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9" name="Freeform: Shape 118"/>
            <p:cNvSpPr/>
            <p:nvPr/>
          </p:nvSpPr>
          <p:spPr>
            <a:xfrm>
              <a:off x="6005519"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0" name="Freeform: Shape 119"/>
            <p:cNvSpPr/>
            <p:nvPr/>
          </p:nvSpPr>
          <p:spPr>
            <a:xfrm>
              <a:off x="6005519"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1" name="Freeform: Shape 120"/>
            <p:cNvSpPr/>
            <p:nvPr/>
          </p:nvSpPr>
          <p:spPr>
            <a:xfrm>
              <a:off x="6005519"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2" name="Freeform: Shape 121"/>
            <p:cNvSpPr/>
            <p:nvPr/>
          </p:nvSpPr>
          <p:spPr>
            <a:xfrm>
              <a:off x="6005519"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3" name="Freeform: Shape 122"/>
            <p:cNvSpPr/>
            <p:nvPr/>
          </p:nvSpPr>
          <p:spPr>
            <a:xfrm>
              <a:off x="6005519"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4" name="Freeform: Shape 123"/>
            <p:cNvSpPr/>
            <p:nvPr/>
          </p:nvSpPr>
          <p:spPr>
            <a:xfrm>
              <a:off x="6005519"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5" name="Freeform: Shape 124"/>
            <p:cNvSpPr/>
            <p:nvPr/>
          </p:nvSpPr>
          <p:spPr>
            <a:xfrm>
              <a:off x="6005519"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6" name="Freeform: Shape 125"/>
            <p:cNvSpPr/>
            <p:nvPr/>
          </p:nvSpPr>
          <p:spPr>
            <a:xfrm>
              <a:off x="711864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7" name="Freeform: Shape 126"/>
            <p:cNvSpPr/>
            <p:nvPr/>
          </p:nvSpPr>
          <p:spPr>
            <a:xfrm>
              <a:off x="7118640" y="92412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8" name="Freeform: Shape 127"/>
            <p:cNvSpPr/>
            <p:nvPr/>
          </p:nvSpPr>
          <p:spPr>
            <a:xfrm>
              <a:off x="711864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9" name="Freeform: Shape 128"/>
            <p:cNvSpPr/>
            <p:nvPr/>
          </p:nvSpPr>
          <p:spPr>
            <a:xfrm>
              <a:off x="711864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0" name="Freeform: Shape 129"/>
            <p:cNvSpPr/>
            <p:nvPr/>
          </p:nvSpPr>
          <p:spPr>
            <a:xfrm>
              <a:off x="711864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1" name="Freeform: Shape 130"/>
            <p:cNvSpPr/>
            <p:nvPr/>
          </p:nvSpPr>
          <p:spPr>
            <a:xfrm>
              <a:off x="711864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2" name="Freeform: Shape 131"/>
            <p:cNvSpPr/>
            <p:nvPr/>
          </p:nvSpPr>
          <p:spPr>
            <a:xfrm>
              <a:off x="711864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3" name="Freeform: Shape 132"/>
            <p:cNvSpPr/>
            <p:nvPr/>
          </p:nvSpPr>
          <p:spPr>
            <a:xfrm>
              <a:off x="711864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4" name="Freeform: Shape 133"/>
            <p:cNvSpPr/>
            <p:nvPr/>
          </p:nvSpPr>
          <p:spPr>
            <a:xfrm>
              <a:off x="711864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5" name="Freeform: Shape 134"/>
            <p:cNvSpPr/>
            <p:nvPr/>
          </p:nvSpPr>
          <p:spPr>
            <a:xfrm>
              <a:off x="711864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6" name="Freeform: Shape 135"/>
            <p:cNvSpPr/>
            <p:nvPr/>
          </p:nvSpPr>
          <p:spPr>
            <a:xfrm>
              <a:off x="8229600" y="92304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7" name="Freeform: Shape 136"/>
            <p:cNvSpPr/>
            <p:nvPr/>
          </p:nvSpPr>
          <p:spPr>
            <a:xfrm>
              <a:off x="8229600" y="92304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8" name="Freeform: Shape 137"/>
            <p:cNvSpPr/>
            <p:nvPr/>
          </p:nvSpPr>
          <p:spPr>
            <a:xfrm>
              <a:off x="8229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solidFill>
              <a:srgbClr val="000000"/>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9" name="Freeform: Shape 138"/>
            <p:cNvSpPr/>
            <p:nvPr/>
          </p:nvSpPr>
          <p:spPr>
            <a:xfrm>
              <a:off x="8229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0" name="Freeform: Shape 139"/>
            <p:cNvSpPr/>
            <p:nvPr/>
          </p:nvSpPr>
          <p:spPr>
            <a:xfrm>
              <a:off x="8229600" y="1890720"/>
              <a:ext cx="0" cy="1126800"/>
            </a:xfrm>
            <a:custGeom>
              <a:avLst/>
              <a:gdLst/>
              <a:ahLst/>
              <a:cxnLst>
                <a:cxn ang="3cd4">
                  <a:pos x="hc" y="t"/>
                </a:cxn>
                <a:cxn ang="cd2">
                  <a:pos x="l" y="vc"/>
                </a:cxn>
                <a:cxn ang="cd4">
                  <a:pos x="hc" y="b"/>
                </a:cxn>
                <a:cxn ang="0">
                  <a:pos x="r" y="vc"/>
                </a:cxn>
              </a:cxnLst>
              <a:rect l="l" t="t" r="r" b="b"/>
              <a:pathLst>
                <a:path h="3131">
                  <a:moveTo>
                    <a:pt x="0" y="0"/>
                  </a:moveTo>
                  <a:lnTo>
                    <a:pt x="0" y="3131"/>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1" name="Freeform: Shape 140"/>
            <p:cNvSpPr/>
            <p:nvPr/>
          </p:nvSpPr>
          <p:spPr>
            <a:xfrm>
              <a:off x="822960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2" name="Freeform: Shape 141"/>
            <p:cNvSpPr/>
            <p:nvPr/>
          </p:nvSpPr>
          <p:spPr>
            <a:xfrm>
              <a:off x="8229600" y="3017520"/>
              <a:ext cx="0" cy="967680"/>
            </a:xfrm>
            <a:custGeom>
              <a:avLst/>
              <a:gdLst/>
              <a:ahLst/>
              <a:cxnLst>
                <a:cxn ang="3cd4">
                  <a:pos x="hc" y="t"/>
                </a:cxn>
                <a:cxn ang="cd2">
                  <a:pos x="l" y="vc"/>
                </a:cxn>
                <a:cxn ang="cd4">
                  <a:pos x="hc" y="b"/>
                </a:cxn>
                <a:cxn ang="0">
                  <a:pos x="r" y="vc"/>
                </a:cxn>
              </a:cxnLst>
              <a:rect l="l" t="t" r="r" b="b"/>
              <a:pathLst>
                <a:path h="2689">
                  <a:moveTo>
                    <a:pt x="0" y="0"/>
                  </a:moveTo>
                  <a:lnTo>
                    <a:pt x="0" y="2689"/>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3" name="Freeform: Shape 142"/>
            <p:cNvSpPr/>
            <p:nvPr/>
          </p:nvSpPr>
          <p:spPr>
            <a:xfrm>
              <a:off x="822960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4" name="Freeform: Shape 143"/>
            <p:cNvSpPr/>
            <p:nvPr/>
          </p:nvSpPr>
          <p:spPr>
            <a:xfrm>
              <a:off x="8229600" y="3985560"/>
              <a:ext cx="0" cy="966240"/>
            </a:xfrm>
            <a:custGeom>
              <a:avLst/>
              <a:gdLst/>
              <a:ahLst/>
              <a:cxnLst>
                <a:cxn ang="3cd4">
                  <a:pos x="hc" y="t"/>
                </a:cxn>
                <a:cxn ang="cd2">
                  <a:pos x="l" y="vc"/>
                </a:cxn>
                <a:cxn ang="cd4">
                  <a:pos x="hc" y="b"/>
                </a:cxn>
                <a:cxn ang="0">
                  <a:pos x="r" y="vc"/>
                </a:cxn>
              </a:cxnLst>
              <a:rect l="l" t="t" r="r" b="b"/>
              <a:pathLst>
                <a:path h="2685">
                  <a:moveTo>
                    <a:pt x="0" y="0"/>
                  </a:moveTo>
                  <a:lnTo>
                    <a:pt x="0" y="2685"/>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5" name="Freeform: Shape 144"/>
            <p:cNvSpPr/>
            <p:nvPr/>
          </p:nvSpPr>
          <p:spPr>
            <a:xfrm>
              <a:off x="822960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6" name="Freeform: Shape 145"/>
            <p:cNvSpPr/>
            <p:nvPr/>
          </p:nvSpPr>
          <p:spPr>
            <a:xfrm>
              <a:off x="8229600" y="4952160"/>
              <a:ext cx="0" cy="967320"/>
            </a:xfrm>
            <a:custGeom>
              <a:avLst/>
              <a:gdLst/>
              <a:ahLst/>
              <a:cxnLst>
                <a:cxn ang="3cd4">
                  <a:pos x="hc" y="t"/>
                </a:cxn>
                <a:cxn ang="cd2">
                  <a:pos x="l" y="vc"/>
                </a:cxn>
                <a:cxn ang="cd4">
                  <a:pos x="hc" y="b"/>
                </a:cxn>
                <a:cxn ang="0">
                  <a:pos x="r" y="vc"/>
                </a:cxn>
              </a:cxnLst>
              <a:rect l="l" t="t" r="r" b="b"/>
              <a:pathLst>
                <a:path h="2688">
                  <a:moveTo>
                    <a:pt x="0" y="0"/>
                  </a:moveTo>
                  <a:lnTo>
                    <a:pt x="0" y="2688"/>
                  </a:ln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7" name="TextBox 146"/>
            <p:cNvSpPr txBox="1"/>
            <p:nvPr/>
          </p:nvSpPr>
          <p:spPr>
            <a:xfrm>
              <a:off x="1985400" y="1543680"/>
              <a:ext cx="276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Flat</a:t>
              </a:r>
            </a:p>
          </p:txBody>
        </p:sp>
        <p:sp>
          <p:nvSpPr>
            <p:cNvPr id="148" name="TextBox 147"/>
            <p:cNvSpPr txBox="1"/>
            <p:nvPr/>
          </p:nvSpPr>
          <p:spPr>
            <a:xfrm>
              <a:off x="1991520" y="1703880"/>
              <a:ext cx="2628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Flat</a:t>
              </a:r>
            </a:p>
          </p:txBody>
        </p:sp>
        <p:sp>
          <p:nvSpPr>
            <p:cNvPr id="149" name="TextBox 148"/>
            <p:cNvSpPr txBox="1"/>
            <p:nvPr/>
          </p:nvSpPr>
          <p:spPr>
            <a:xfrm>
              <a:off x="2938320" y="1543680"/>
              <a:ext cx="6271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Flat Edge</a:t>
              </a:r>
            </a:p>
          </p:txBody>
        </p:sp>
        <p:sp>
          <p:nvSpPr>
            <p:cNvPr id="150" name="TextBox 149"/>
            <p:cNvSpPr txBox="1"/>
            <p:nvPr/>
          </p:nvSpPr>
          <p:spPr>
            <a:xfrm>
              <a:off x="3103199" y="1703880"/>
              <a:ext cx="2628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Flat</a:t>
              </a:r>
            </a:p>
          </p:txBody>
        </p:sp>
        <p:sp>
          <p:nvSpPr>
            <p:cNvPr id="151" name="TextBox 150"/>
            <p:cNvSpPr txBox="1"/>
            <p:nvPr/>
          </p:nvSpPr>
          <p:spPr>
            <a:xfrm>
              <a:off x="4153679" y="1543680"/>
              <a:ext cx="4032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Ridge</a:t>
              </a:r>
            </a:p>
          </p:txBody>
        </p:sp>
        <p:sp>
          <p:nvSpPr>
            <p:cNvPr id="152" name="TextBox 151"/>
            <p:cNvSpPr txBox="1"/>
            <p:nvPr/>
          </p:nvSpPr>
          <p:spPr>
            <a:xfrm>
              <a:off x="4158360" y="1703880"/>
              <a:ext cx="390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Gable</a:t>
              </a:r>
            </a:p>
          </p:txBody>
        </p:sp>
        <p:sp>
          <p:nvSpPr>
            <p:cNvPr id="153" name="TextBox 152"/>
            <p:cNvSpPr txBox="1"/>
            <p:nvPr/>
          </p:nvSpPr>
          <p:spPr>
            <a:xfrm>
              <a:off x="5071320" y="1543680"/>
              <a:ext cx="86327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Ridge Corner</a:t>
              </a:r>
            </a:p>
          </p:txBody>
        </p:sp>
        <p:sp>
          <p:nvSpPr>
            <p:cNvPr id="154" name="TextBox 153"/>
            <p:cNvSpPr txBox="1"/>
            <p:nvPr/>
          </p:nvSpPr>
          <p:spPr>
            <a:xfrm>
              <a:off x="5271480" y="1703880"/>
              <a:ext cx="390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Gable</a:t>
              </a:r>
            </a:p>
          </p:txBody>
        </p:sp>
        <p:sp>
          <p:nvSpPr>
            <p:cNvPr id="155" name="TextBox 154"/>
            <p:cNvSpPr txBox="1"/>
            <p:nvPr/>
          </p:nvSpPr>
          <p:spPr>
            <a:xfrm>
              <a:off x="6385320" y="1543680"/>
              <a:ext cx="387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Valley</a:t>
              </a:r>
            </a:p>
          </p:txBody>
        </p:sp>
        <p:sp>
          <p:nvSpPr>
            <p:cNvPr id="156" name="TextBox 155"/>
            <p:cNvSpPr txBox="1"/>
            <p:nvPr/>
          </p:nvSpPr>
          <p:spPr>
            <a:xfrm>
              <a:off x="6384240" y="1703880"/>
              <a:ext cx="390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Gable</a:t>
              </a:r>
            </a:p>
          </p:txBody>
        </p:sp>
        <p:sp>
          <p:nvSpPr>
            <p:cNvPr id="157" name="TextBox 156"/>
            <p:cNvSpPr txBox="1"/>
            <p:nvPr/>
          </p:nvSpPr>
          <p:spPr>
            <a:xfrm>
              <a:off x="7286040" y="1543680"/>
              <a:ext cx="84815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Valley Corner</a:t>
              </a:r>
            </a:p>
          </p:txBody>
        </p:sp>
        <p:sp>
          <p:nvSpPr>
            <p:cNvPr id="158" name="TextBox 157"/>
            <p:cNvSpPr txBox="1"/>
            <p:nvPr/>
          </p:nvSpPr>
          <p:spPr>
            <a:xfrm>
              <a:off x="7496280" y="1703880"/>
              <a:ext cx="390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Gable</a:t>
              </a:r>
            </a:p>
          </p:txBody>
        </p:sp>
        <p:sp>
          <p:nvSpPr>
            <p:cNvPr id="159" name="TextBox 158"/>
            <p:cNvSpPr txBox="1"/>
            <p:nvPr/>
          </p:nvSpPr>
          <p:spPr>
            <a:xfrm>
              <a:off x="1588320" y="2511000"/>
              <a:ext cx="1143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Ridge Corner</a:t>
              </a:r>
            </a:p>
          </p:txBody>
        </p:sp>
        <p:sp>
          <p:nvSpPr>
            <p:cNvPr id="160" name="TextBox 159"/>
            <p:cNvSpPr txBox="1"/>
            <p:nvPr/>
          </p:nvSpPr>
          <p:spPr>
            <a:xfrm>
              <a:off x="189036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61" name="TextBox 160"/>
            <p:cNvSpPr txBox="1"/>
            <p:nvPr/>
          </p:nvSpPr>
          <p:spPr>
            <a:xfrm>
              <a:off x="2914200" y="2511000"/>
              <a:ext cx="68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Ridge</a:t>
              </a:r>
            </a:p>
          </p:txBody>
        </p:sp>
        <p:sp>
          <p:nvSpPr>
            <p:cNvPr id="162" name="TextBox 161"/>
            <p:cNvSpPr txBox="1"/>
            <p:nvPr/>
          </p:nvSpPr>
          <p:spPr>
            <a:xfrm>
              <a:off x="300384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63" name="TextBox 162"/>
            <p:cNvSpPr txBox="1"/>
            <p:nvPr/>
          </p:nvSpPr>
          <p:spPr>
            <a:xfrm>
              <a:off x="4136400" y="2511000"/>
              <a:ext cx="44099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L-Joint</a:t>
              </a:r>
            </a:p>
          </p:txBody>
        </p:sp>
        <p:sp>
          <p:nvSpPr>
            <p:cNvPr id="164" name="TextBox 163"/>
            <p:cNvSpPr txBox="1"/>
            <p:nvPr/>
          </p:nvSpPr>
          <p:spPr>
            <a:xfrm>
              <a:off x="411552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65" name="TextBox 164"/>
            <p:cNvSpPr txBox="1"/>
            <p:nvPr/>
          </p:nvSpPr>
          <p:spPr>
            <a:xfrm>
              <a:off x="5128559" y="2511000"/>
              <a:ext cx="7034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Valley</a:t>
              </a:r>
            </a:p>
          </p:txBody>
        </p:sp>
        <p:sp>
          <p:nvSpPr>
            <p:cNvPr id="166" name="TextBox 165"/>
            <p:cNvSpPr txBox="1"/>
            <p:nvPr/>
          </p:nvSpPr>
          <p:spPr>
            <a:xfrm>
              <a:off x="522828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67" name="TextBox 166"/>
            <p:cNvSpPr txBox="1"/>
            <p:nvPr/>
          </p:nvSpPr>
          <p:spPr>
            <a:xfrm>
              <a:off x="6241320" y="2511000"/>
              <a:ext cx="74123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Valley</a:t>
              </a:r>
            </a:p>
          </p:txBody>
        </p:sp>
        <p:sp>
          <p:nvSpPr>
            <p:cNvPr id="168" name="TextBox 167"/>
            <p:cNvSpPr txBox="1"/>
            <p:nvPr/>
          </p:nvSpPr>
          <p:spPr>
            <a:xfrm>
              <a:off x="6369480" y="2671560"/>
              <a:ext cx="4230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Corner</a:t>
              </a:r>
            </a:p>
          </p:txBody>
        </p:sp>
        <p:sp>
          <p:nvSpPr>
            <p:cNvPr id="169" name="TextBox 168"/>
            <p:cNvSpPr txBox="1"/>
            <p:nvPr/>
          </p:nvSpPr>
          <p:spPr>
            <a:xfrm>
              <a:off x="6341760" y="2832119"/>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70" name="TextBox 169"/>
            <p:cNvSpPr txBox="1"/>
            <p:nvPr/>
          </p:nvSpPr>
          <p:spPr>
            <a:xfrm>
              <a:off x="7240320" y="2511000"/>
              <a:ext cx="95003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Reverse L Joint</a:t>
              </a:r>
            </a:p>
          </p:txBody>
        </p:sp>
        <p:sp>
          <p:nvSpPr>
            <p:cNvPr id="171" name="TextBox 170"/>
            <p:cNvSpPr txBox="1"/>
            <p:nvPr/>
          </p:nvSpPr>
          <p:spPr>
            <a:xfrm>
              <a:off x="7453440" y="2671560"/>
              <a:ext cx="4838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L-Joint</a:t>
              </a:r>
            </a:p>
          </p:txBody>
        </p:sp>
        <p:sp>
          <p:nvSpPr>
            <p:cNvPr id="172" name="TextBox 171"/>
            <p:cNvSpPr txBox="1"/>
            <p:nvPr/>
          </p:nvSpPr>
          <p:spPr>
            <a:xfrm>
              <a:off x="1916999" y="3638160"/>
              <a:ext cx="4258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T-Joint</a:t>
              </a:r>
            </a:p>
          </p:txBody>
        </p:sp>
        <p:sp>
          <p:nvSpPr>
            <p:cNvPr id="173" name="TextBox 172"/>
            <p:cNvSpPr txBox="1"/>
            <p:nvPr/>
          </p:nvSpPr>
          <p:spPr>
            <a:xfrm>
              <a:off x="1896480" y="3798360"/>
              <a:ext cx="468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T-Joint</a:t>
              </a:r>
            </a:p>
          </p:txBody>
        </p:sp>
        <p:sp>
          <p:nvSpPr>
            <p:cNvPr id="174" name="TextBox 173"/>
            <p:cNvSpPr txBox="1"/>
            <p:nvPr/>
          </p:nvSpPr>
          <p:spPr>
            <a:xfrm>
              <a:off x="2789640" y="3638160"/>
              <a:ext cx="950039"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Reverse T Joint</a:t>
              </a:r>
            </a:p>
          </p:txBody>
        </p:sp>
        <p:sp>
          <p:nvSpPr>
            <p:cNvPr id="175" name="TextBox 174"/>
            <p:cNvSpPr txBox="1"/>
            <p:nvPr/>
          </p:nvSpPr>
          <p:spPr>
            <a:xfrm>
              <a:off x="3009240" y="3798360"/>
              <a:ext cx="468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T-Joint</a:t>
              </a:r>
            </a:p>
          </p:txBody>
        </p:sp>
        <p:sp>
          <p:nvSpPr>
            <p:cNvPr id="176" name="TextBox 175"/>
            <p:cNvSpPr txBox="1"/>
            <p:nvPr/>
          </p:nvSpPr>
          <p:spPr>
            <a:xfrm>
              <a:off x="4129200" y="3638160"/>
              <a:ext cx="4579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X-Joint</a:t>
              </a:r>
            </a:p>
          </p:txBody>
        </p:sp>
        <p:sp>
          <p:nvSpPr>
            <p:cNvPr id="177" name="TextBox 176"/>
            <p:cNvSpPr txBox="1"/>
            <p:nvPr/>
          </p:nvSpPr>
          <p:spPr>
            <a:xfrm>
              <a:off x="4111560" y="3798360"/>
              <a:ext cx="49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X-Joint</a:t>
              </a:r>
            </a:p>
          </p:txBody>
        </p:sp>
        <p:sp>
          <p:nvSpPr>
            <p:cNvPr id="178" name="TextBox 177"/>
            <p:cNvSpPr txBox="1"/>
            <p:nvPr/>
          </p:nvSpPr>
          <p:spPr>
            <a:xfrm>
              <a:off x="5005080" y="3638160"/>
              <a:ext cx="9730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Reverse X Joint</a:t>
              </a:r>
            </a:p>
          </p:txBody>
        </p:sp>
        <p:sp>
          <p:nvSpPr>
            <p:cNvPr id="179" name="TextBox 178"/>
            <p:cNvSpPr txBox="1"/>
            <p:nvPr/>
          </p:nvSpPr>
          <p:spPr>
            <a:xfrm>
              <a:off x="5225040" y="3798360"/>
              <a:ext cx="49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X-Joint</a:t>
              </a:r>
            </a:p>
          </p:txBody>
        </p:sp>
        <p:sp>
          <p:nvSpPr>
            <p:cNvPr id="180" name="TextBox 179"/>
            <p:cNvSpPr txBox="1"/>
            <p:nvPr/>
          </p:nvSpPr>
          <p:spPr>
            <a:xfrm>
              <a:off x="6234480" y="3638160"/>
              <a:ext cx="7200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Edge I</a:t>
              </a:r>
            </a:p>
          </p:txBody>
        </p:sp>
        <p:sp>
          <p:nvSpPr>
            <p:cNvPr id="181" name="TextBox 180"/>
            <p:cNvSpPr txBox="1"/>
            <p:nvPr/>
          </p:nvSpPr>
          <p:spPr>
            <a:xfrm>
              <a:off x="6429600" y="3798360"/>
              <a:ext cx="2901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Slop</a:t>
              </a:r>
            </a:p>
          </p:txBody>
        </p:sp>
        <p:sp>
          <p:nvSpPr>
            <p:cNvPr id="182" name="TextBox 181"/>
            <p:cNvSpPr txBox="1"/>
            <p:nvPr/>
          </p:nvSpPr>
          <p:spPr>
            <a:xfrm>
              <a:off x="7323120" y="3638160"/>
              <a:ext cx="770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 Edge II</a:t>
              </a:r>
            </a:p>
          </p:txBody>
        </p:sp>
        <p:sp>
          <p:nvSpPr>
            <p:cNvPr id="183" name="TextBox 182"/>
            <p:cNvSpPr txBox="1"/>
            <p:nvPr/>
          </p:nvSpPr>
          <p:spPr>
            <a:xfrm>
              <a:off x="7541639" y="3798360"/>
              <a:ext cx="2901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Slop</a:t>
              </a:r>
            </a:p>
          </p:txBody>
        </p:sp>
        <p:sp>
          <p:nvSpPr>
            <p:cNvPr id="184" name="TextBox 183"/>
            <p:cNvSpPr txBox="1"/>
            <p:nvPr/>
          </p:nvSpPr>
          <p:spPr>
            <a:xfrm>
              <a:off x="1984680" y="4606200"/>
              <a:ext cx="2811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Slop</a:t>
              </a:r>
            </a:p>
          </p:txBody>
        </p:sp>
        <p:sp>
          <p:nvSpPr>
            <p:cNvPr id="185" name="TextBox 184"/>
            <p:cNvSpPr txBox="1"/>
            <p:nvPr/>
          </p:nvSpPr>
          <p:spPr>
            <a:xfrm>
              <a:off x="1978920" y="4766399"/>
              <a:ext cx="2901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Slop</a:t>
              </a:r>
            </a:p>
          </p:txBody>
        </p:sp>
        <p:sp>
          <p:nvSpPr>
            <p:cNvPr id="186" name="TextBox 185"/>
            <p:cNvSpPr txBox="1"/>
            <p:nvPr/>
          </p:nvSpPr>
          <p:spPr>
            <a:xfrm>
              <a:off x="2729520" y="4606200"/>
              <a:ext cx="10810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Gambrel Corner I</a:t>
              </a:r>
            </a:p>
          </p:txBody>
        </p:sp>
        <p:sp>
          <p:nvSpPr>
            <p:cNvPr id="187" name="TextBox 186"/>
            <p:cNvSpPr txBox="1"/>
            <p:nvPr/>
          </p:nvSpPr>
          <p:spPr>
            <a:xfrm>
              <a:off x="2958119" y="4766399"/>
              <a:ext cx="58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Gambrel</a:t>
              </a:r>
            </a:p>
          </p:txBody>
        </p:sp>
        <p:sp>
          <p:nvSpPr>
            <p:cNvPr id="188" name="TextBox 187"/>
            <p:cNvSpPr txBox="1"/>
            <p:nvPr/>
          </p:nvSpPr>
          <p:spPr>
            <a:xfrm>
              <a:off x="3869279" y="4606200"/>
              <a:ext cx="1023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Gambrel Ridge I</a:t>
              </a:r>
            </a:p>
          </p:txBody>
        </p:sp>
        <p:sp>
          <p:nvSpPr>
            <p:cNvPr id="189" name="TextBox 188"/>
            <p:cNvSpPr txBox="1"/>
            <p:nvPr/>
          </p:nvSpPr>
          <p:spPr>
            <a:xfrm>
              <a:off x="4070160" y="4766399"/>
              <a:ext cx="58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Gambrel</a:t>
              </a:r>
            </a:p>
          </p:txBody>
        </p:sp>
        <p:sp>
          <p:nvSpPr>
            <p:cNvPr id="190" name="TextBox 189"/>
            <p:cNvSpPr txBox="1"/>
            <p:nvPr/>
          </p:nvSpPr>
          <p:spPr>
            <a:xfrm>
              <a:off x="4932360" y="4606200"/>
              <a:ext cx="1131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Gambrel Corner II</a:t>
              </a:r>
            </a:p>
          </p:txBody>
        </p:sp>
        <p:sp>
          <p:nvSpPr>
            <p:cNvPr id="191" name="TextBox 190"/>
            <p:cNvSpPr txBox="1"/>
            <p:nvPr/>
          </p:nvSpPr>
          <p:spPr>
            <a:xfrm>
              <a:off x="5183280" y="4766399"/>
              <a:ext cx="58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Gambrel</a:t>
              </a:r>
            </a:p>
          </p:txBody>
        </p:sp>
        <p:sp>
          <p:nvSpPr>
            <p:cNvPr id="192" name="TextBox 191"/>
            <p:cNvSpPr txBox="1"/>
            <p:nvPr/>
          </p:nvSpPr>
          <p:spPr>
            <a:xfrm>
              <a:off x="6071760" y="4606200"/>
              <a:ext cx="10735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Gambrel Ridge II</a:t>
              </a:r>
            </a:p>
          </p:txBody>
        </p:sp>
        <p:sp>
          <p:nvSpPr>
            <p:cNvPr id="193" name="TextBox 192"/>
            <p:cNvSpPr txBox="1"/>
            <p:nvPr/>
          </p:nvSpPr>
          <p:spPr>
            <a:xfrm>
              <a:off x="6296039" y="4766399"/>
              <a:ext cx="5814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Gambrel</a:t>
              </a:r>
            </a:p>
          </p:txBody>
        </p:sp>
        <p:sp>
          <p:nvSpPr>
            <p:cNvPr id="194" name="TextBox 193"/>
            <p:cNvSpPr txBox="1"/>
            <p:nvPr/>
          </p:nvSpPr>
          <p:spPr>
            <a:xfrm>
              <a:off x="7207200" y="4606200"/>
              <a:ext cx="1023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Mansard Ridge I</a:t>
              </a:r>
            </a:p>
          </p:txBody>
        </p:sp>
        <p:sp>
          <p:nvSpPr>
            <p:cNvPr id="195" name="TextBox 194"/>
            <p:cNvSpPr txBox="1"/>
            <p:nvPr/>
          </p:nvSpPr>
          <p:spPr>
            <a:xfrm>
              <a:off x="7403399" y="4766399"/>
              <a:ext cx="59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Mansard</a:t>
              </a:r>
            </a:p>
          </p:txBody>
        </p:sp>
        <p:sp>
          <p:nvSpPr>
            <p:cNvPr id="196" name="TextBox 195"/>
            <p:cNvSpPr txBox="1"/>
            <p:nvPr/>
          </p:nvSpPr>
          <p:spPr>
            <a:xfrm>
              <a:off x="1617480" y="5572800"/>
              <a:ext cx="10810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Mansard Corner I</a:t>
              </a:r>
            </a:p>
          </p:txBody>
        </p:sp>
        <p:sp>
          <p:nvSpPr>
            <p:cNvPr id="197" name="TextBox 196"/>
            <p:cNvSpPr txBox="1"/>
            <p:nvPr/>
          </p:nvSpPr>
          <p:spPr>
            <a:xfrm>
              <a:off x="1840319" y="5733000"/>
              <a:ext cx="59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Mansard</a:t>
              </a:r>
            </a:p>
          </p:txBody>
        </p:sp>
        <p:sp>
          <p:nvSpPr>
            <p:cNvPr id="198" name="TextBox 197"/>
            <p:cNvSpPr txBox="1"/>
            <p:nvPr/>
          </p:nvSpPr>
          <p:spPr>
            <a:xfrm>
              <a:off x="2705760" y="5572800"/>
              <a:ext cx="1131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Mansard Corner II</a:t>
              </a:r>
            </a:p>
          </p:txBody>
        </p:sp>
        <p:sp>
          <p:nvSpPr>
            <p:cNvPr id="199" name="TextBox 198"/>
            <p:cNvSpPr txBox="1"/>
            <p:nvPr/>
          </p:nvSpPr>
          <p:spPr>
            <a:xfrm>
              <a:off x="2952359" y="5733000"/>
              <a:ext cx="59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Mansard</a:t>
              </a:r>
            </a:p>
          </p:txBody>
        </p:sp>
        <p:sp>
          <p:nvSpPr>
            <p:cNvPr id="200" name="TextBox 199"/>
            <p:cNvSpPr txBox="1"/>
            <p:nvPr/>
          </p:nvSpPr>
          <p:spPr>
            <a:xfrm>
              <a:off x="3845880" y="5572800"/>
              <a:ext cx="10735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Mansard Ridge II</a:t>
              </a:r>
            </a:p>
          </p:txBody>
        </p:sp>
        <p:sp>
          <p:nvSpPr>
            <p:cNvPr id="201" name="TextBox 200"/>
            <p:cNvSpPr txBox="1"/>
            <p:nvPr/>
          </p:nvSpPr>
          <p:spPr>
            <a:xfrm>
              <a:off x="4065479" y="5733000"/>
              <a:ext cx="5936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Mansard</a:t>
              </a:r>
            </a:p>
          </p:txBody>
        </p:sp>
        <p:sp>
          <p:nvSpPr>
            <p:cNvPr id="202" name="TextBox 201"/>
            <p:cNvSpPr txBox="1"/>
            <p:nvPr/>
          </p:nvSpPr>
          <p:spPr>
            <a:xfrm>
              <a:off x="5177160" y="5572800"/>
              <a:ext cx="597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Loft Joint</a:t>
              </a:r>
            </a:p>
          </p:txBody>
        </p:sp>
        <p:sp>
          <p:nvSpPr>
            <p:cNvPr id="203" name="TextBox 202"/>
            <p:cNvSpPr txBox="1"/>
            <p:nvPr/>
          </p:nvSpPr>
          <p:spPr>
            <a:xfrm>
              <a:off x="5321160" y="5733000"/>
              <a:ext cx="279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Loft</a:t>
              </a:r>
            </a:p>
          </p:txBody>
        </p:sp>
        <p:sp>
          <p:nvSpPr>
            <p:cNvPr id="204" name="TextBox 203"/>
            <p:cNvSpPr txBox="1"/>
            <p:nvPr/>
          </p:nvSpPr>
          <p:spPr>
            <a:xfrm>
              <a:off x="6133680" y="5572800"/>
              <a:ext cx="9410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Pyramid Joint I</a:t>
              </a:r>
            </a:p>
          </p:txBody>
        </p:sp>
        <p:sp>
          <p:nvSpPr>
            <p:cNvPr id="205" name="TextBox 204"/>
            <p:cNvSpPr txBox="1"/>
            <p:nvPr/>
          </p:nvSpPr>
          <p:spPr>
            <a:xfrm>
              <a:off x="6303240" y="5733000"/>
              <a:ext cx="567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Pyramid</a:t>
              </a:r>
            </a:p>
          </p:txBody>
        </p:sp>
        <p:sp>
          <p:nvSpPr>
            <p:cNvPr id="206" name="TextBox 205"/>
            <p:cNvSpPr txBox="1"/>
            <p:nvPr/>
          </p:nvSpPr>
          <p:spPr>
            <a:xfrm>
              <a:off x="7222319" y="5572800"/>
              <a:ext cx="99144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Pyramid Joint II</a:t>
              </a:r>
            </a:p>
          </p:txBody>
        </p:sp>
        <p:sp>
          <p:nvSpPr>
            <p:cNvPr id="207" name="TextBox 206"/>
            <p:cNvSpPr txBox="1"/>
            <p:nvPr/>
          </p:nvSpPr>
          <p:spPr>
            <a:xfrm>
              <a:off x="7415280" y="5733000"/>
              <a:ext cx="56772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Pyramid</a:t>
              </a:r>
            </a:p>
          </p:txBody>
        </p:sp>
        <p:sp>
          <p:nvSpPr>
            <p:cNvPr id="208" name="TextBox 207"/>
            <p:cNvSpPr txBox="1"/>
            <p:nvPr/>
          </p:nvSpPr>
          <p:spPr>
            <a:xfrm>
              <a:off x="1842479" y="6540480"/>
              <a:ext cx="58896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Hex Joint</a:t>
              </a:r>
            </a:p>
          </p:txBody>
        </p:sp>
        <p:sp>
          <p:nvSpPr>
            <p:cNvPr id="209" name="TextBox 208"/>
            <p:cNvSpPr txBox="1"/>
            <p:nvPr/>
          </p:nvSpPr>
          <p:spPr>
            <a:xfrm>
              <a:off x="1991520" y="6700680"/>
              <a:ext cx="26280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Hex</a:t>
              </a:r>
            </a:p>
          </p:txBody>
        </p:sp>
        <p:sp>
          <p:nvSpPr>
            <p:cNvPr id="210" name="TextBox 209"/>
            <p:cNvSpPr txBox="1"/>
            <p:nvPr/>
          </p:nvSpPr>
          <p:spPr>
            <a:xfrm>
              <a:off x="2725560" y="6540480"/>
              <a:ext cx="10918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Liberation Serif" pitchFamily="18"/>
                  <a:ea typeface="WenQuanYi Zen Hei" pitchFamily="2"/>
                  <a:cs typeface="Liberation Serif" pitchFamily="2"/>
                </a:rPr>
                <a:t>Reverse Hip Joint</a:t>
              </a:r>
            </a:p>
          </p:txBody>
        </p:sp>
        <p:sp>
          <p:nvSpPr>
            <p:cNvPr id="211" name="TextBox 210"/>
            <p:cNvSpPr txBox="1"/>
            <p:nvPr/>
          </p:nvSpPr>
          <p:spPr>
            <a:xfrm>
              <a:off x="3111479" y="6700680"/>
              <a:ext cx="2476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Hip</a:t>
              </a:r>
            </a:p>
          </p:txBody>
        </p:sp>
        <p:sp>
          <p:nvSpPr>
            <p:cNvPr id="212" name="TextBox 211"/>
            <p:cNvSpPr txBox="1"/>
            <p:nvPr/>
          </p:nvSpPr>
          <p:spPr>
            <a:xfrm>
              <a:off x="4080600" y="6540480"/>
              <a:ext cx="5644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dirty="0">
                  <a:ln>
                    <a:noFill/>
                  </a:ln>
                  <a:solidFill>
                    <a:srgbClr val="000000"/>
                  </a:solidFill>
                  <a:latin typeface="Liberation Serif" pitchFamily="18"/>
                  <a:ea typeface="WenQuanYi Zen Hei" pitchFamily="2"/>
                  <a:cs typeface="Liberation Serif" pitchFamily="2"/>
                </a:rPr>
                <a:t>Hip Joint</a:t>
              </a:r>
            </a:p>
          </p:txBody>
        </p:sp>
        <p:pic>
          <p:nvPicPr>
            <p:cNvPr id="213" name="Picture 212"/>
            <p:cNvPicPr>
              <a:picLocks noChangeAspect="1"/>
            </p:cNvPicPr>
            <p:nvPr/>
          </p:nvPicPr>
          <p:blipFill>
            <a:blip r:embed="rId3"/>
            <a:stretch>
              <a:fillRect/>
            </a:stretch>
          </p:blipFill>
          <p:spPr>
            <a:xfrm>
              <a:off x="1660319" y="955440"/>
              <a:ext cx="901080" cy="581760"/>
            </a:xfrm>
            <a:prstGeom prst="rect">
              <a:avLst/>
            </a:prstGeom>
            <a:noFill/>
            <a:ln>
              <a:noFill/>
            </a:ln>
          </p:spPr>
        </p:pic>
        <p:pic>
          <p:nvPicPr>
            <p:cNvPr id="214" name="Picture 213"/>
            <p:cNvPicPr>
              <a:picLocks noChangeAspect="1"/>
            </p:cNvPicPr>
            <p:nvPr/>
          </p:nvPicPr>
          <p:blipFill>
            <a:blip r:embed="rId4"/>
            <a:stretch>
              <a:fillRect/>
            </a:stretch>
          </p:blipFill>
          <p:spPr>
            <a:xfrm>
              <a:off x="6111360" y="3050280"/>
              <a:ext cx="901440" cy="582120"/>
            </a:xfrm>
            <a:prstGeom prst="rect">
              <a:avLst/>
            </a:prstGeom>
            <a:noFill/>
            <a:ln>
              <a:noFill/>
            </a:ln>
          </p:spPr>
        </p:pic>
        <p:pic>
          <p:nvPicPr>
            <p:cNvPr id="215" name="Picture 214"/>
            <p:cNvPicPr>
              <a:picLocks noChangeAspect="1"/>
            </p:cNvPicPr>
            <p:nvPr/>
          </p:nvPicPr>
          <p:blipFill>
            <a:blip r:embed="rId5"/>
            <a:stretch>
              <a:fillRect/>
            </a:stretch>
          </p:blipFill>
          <p:spPr>
            <a:xfrm>
              <a:off x="7223399" y="3050280"/>
              <a:ext cx="901080" cy="582120"/>
            </a:xfrm>
            <a:prstGeom prst="rect">
              <a:avLst/>
            </a:prstGeom>
            <a:noFill/>
            <a:ln>
              <a:noFill/>
            </a:ln>
          </p:spPr>
        </p:pic>
        <p:pic>
          <p:nvPicPr>
            <p:cNvPr id="216" name="Picture 215"/>
            <p:cNvPicPr>
              <a:picLocks noChangeAspect="1"/>
            </p:cNvPicPr>
            <p:nvPr/>
          </p:nvPicPr>
          <p:blipFill>
            <a:blip r:embed="rId6"/>
            <a:stretch>
              <a:fillRect/>
            </a:stretch>
          </p:blipFill>
          <p:spPr>
            <a:xfrm>
              <a:off x="2773440" y="4017960"/>
              <a:ext cx="901440" cy="582120"/>
            </a:xfrm>
            <a:prstGeom prst="rect">
              <a:avLst/>
            </a:prstGeom>
            <a:noFill/>
            <a:ln>
              <a:noFill/>
            </a:ln>
          </p:spPr>
        </p:pic>
        <p:pic>
          <p:nvPicPr>
            <p:cNvPr id="217" name="Picture 216"/>
            <p:cNvPicPr>
              <a:picLocks noChangeAspect="1"/>
            </p:cNvPicPr>
            <p:nvPr/>
          </p:nvPicPr>
          <p:blipFill>
            <a:blip r:embed="rId7"/>
            <a:stretch>
              <a:fillRect/>
            </a:stretch>
          </p:blipFill>
          <p:spPr>
            <a:xfrm>
              <a:off x="3885479" y="4017960"/>
              <a:ext cx="901080" cy="582120"/>
            </a:xfrm>
            <a:prstGeom prst="rect">
              <a:avLst/>
            </a:prstGeom>
            <a:noFill/>
            <a:ln>
              <a:noFill/>
            </a:ln>
          </p:spPr>
        </p:pic>
        <p:pic>
          <p:nvPicPr>
            <p:cNvPr id="218" name="Picture 217"/>
            <p:cNvPicPr>
              <a:picLocks noChangeAspect="1"/>
            </p:cNvPicPr>
            <p:nvPr/>
          </p:nvPicPr>
          <p:blipFill>
            <a:blip r:embed="rId8"/>
            <a:stretch>
              <a:fillRect/>
            </a:stretch>
          </p:blipFill>
          <p:spPr>
            <a:xfrm>
              <a:off x="4998600" y="4017960"/>
              <a:ext cx="901080" cy="582120"/>
            </a:xfrm>
            <a:prstGeom prst="rect">
              <a:avLst/>
            </a:prstGeom>
            <a:noFill/>
            <a:ln>
              <a:noFill/>
            </a:ln>
          </p:spPr>
        </p:pic>
        <p:pic>
          <p:nvPicPr>
            <p:cNvPr id="219" name="Picture 218"/>
            <p:cNvPicPr>
              <a:picLocks noChangeAspect="1"/>
            </p:cNvPicPr>
            <p:nvPr/>
          </p:nvPicPr>
          <p:blipFill>
            <a:blip r:embed="rId9"/>
            <a:stretch>
              <a:fillRect/>
            </a:stretch>
          </p:blipFill>
          <p:spPr>
            <a:xfrm>
              <a:off x="6111360" y="4017960"/>
              <a:ext cx="901440" cy="582120"/>
            </a:xfrm>
            <a:prstGeom prst="rect">
              <a:avLst/>
            </a:prstGeom>
            <a:noFill/>
            <a:ln>
              <a:noFill/>
            </a:ln>
          </p:spPr>
        </p:pic>
        <p:pic>
          <p:nvPicPr>
            <p:cNvPr id="220" name="Picture 219"/>
            <p:cNvPicPr>
              <a:picLocks noChangeAspect="1"/>
            </p:cNvPicPr>
            <p:nvPr/>
          </p:nvPicPr>
          <p:blipFill>
            <a:blip r:embed="rId10"/>
            <a:stretch>
              <a:fillRect/>
            </a:stretch>
          </p:blipFill>
          <p:spPr>
            <a:xfrm>
              <a:off x="2773440" y="955440"/>
              <a:ext cx="901440" cy="581760"/>
            </a:xfrm>
            <a:prstGeom prst="rect">
              <a:avLst/>
            </a:prstGeom>
            <a:noFill/>
            <a:ln>
              <a:noFill/>
            </a:ln>
          </p:spPr>
        </p:pic>
        <p:pic>
          <p:nvPicPr>
            <p:cNvPr id="221" name="Picture 220"/>
            <p:cNvPicPr>
              <a:picLocks noChangeAspect="1"/>
            </p:cNvPicPr>
            <p:nvPr/>
          </p:nvPicPr>
          <p:blipFill>
            <a:blip r:embed="rId11"/>
            <a:stretch>
              <a:fillRect/>
            </a:stretch>
          </p:blipFill>
          <p:spPr>
            <a:xfrm>
              <a:off x="3885479" y="955440"/>
              <a:ext cx="901080" cy="581760"/>
            </a:xfrm>
            <a:prstGeom prst="rect">
              <a:avLst/>
            </a:prstGeom>
            <a:noFill/>
            <a:ln>
              <a:noFill/>
            </a:ln>
          </p:spPr>
        </p:pic>
        <p:pic>
          <p:nvPicPr>
            <p:cNvPr id="222" name="Picture 221"/>
            <p:cNvPicPr>
              <a:picLocks noChangeAspect="1"/>
            </p:cNvPicPr>
            <p:nvPr/>
          </p:nvPicPr>
          <p:blipFill>
            <a:blip r:embed="rId12"/>
            <a:stretch>
              <a:fillRect/>
            </a:stretch>
          </p:blipFill>
          <p:spPr>
            <a:xfrm>
              <a:off x="1660319" y="1923119"/>
              <a:ext cx="901080" cy="582120"/>
            </a:xfrm>
            <a:prstGeom prst="rect">
              <a:avLst/>
            </a:prstGeom>
            <a:noFill/>
            <a:ln>
              <a:noFill/>
            </a:ln>
          </p:spPr>
        </p:pic>
        <p:pic>
          <p:nvPicPr>
            <p:cNvPr id="223" name="Picture 222"/>
            <p:cNvPicPr>
              <a:picLocks noChangeAspect="1"/>
            </p:cNvPicPr>
            <p:nvPr/>
          </p:nvPicPr>
          <p:blipFill>
            <a:blip r:embed="rId13"/>
            <a:stretch>
              <a:fillRect/>
            </a:stretch>
          </p:blipFill>
          <p:spPr>
            <a:xfrm>
              <a:off x="4998600" y="955440"/>
              <a:ext cx="901080" cy="581760"/>
            </a:xfrm>
            <a:prstGeom prst="rect">
              <a:avLst/>
            </a:prstGeom>
            <a:noFill/>
            <a:ln>
              <a:noFill/>
            </a:ln>
          </p:spPr>
        </p:pic>
        <p:pic>
          <p:nvPicPr>
            <p:cNvPr id="224" name="Picture 223"/>
            <p:cNvPicPr>
              <a:picLocks noChangeAspect="1"/>
            </p:cNvPicPr>
            <p:nvPr/>
          </p:nvPicPr>
          <p:blipFill>
            <a:blip r:embed="rId14"/>
            <a:stretch>
              <a:fillRect/>
            </a:stretch>
          </p:blipFill>
          <p:spPr>
            <a:xfrm>
              <a:off x="6111360" y="955440"/>
              <a:ext cx="901440" cy="581760"/>
            </a:xfrm>
            <a:prstGeom prst="rect">
              <a:avLst/>
            </a:prstGeom>
            <a:noFill/>
            <a:ln>
              <a:noFill/>
            </a:ln>
          </p:spPr>
        </p:pic>
        <p:pic>
          <p:nvPicPr>
            <p:cNvPr id="225" name="Picture 224"/>
            <p:cNvPicPr>
              <a:picLocks noChangeAspect="1"/>
            </p:cNvPicPr>
            <p:nvPr/>
          </p:nvPicPr>
          <p:blipFill>
            <a:blip r:embed="rId15"/>
            <a:stretch>
              <a:fillRect/>
            </a:stretch>
          </p:blipFill>
          <p:spPr>
            <a:xfrm>
              <a:off x="7223399" y="955440"/>
              <a:ext cx="901080" cy="581760"/>
            </a:xfrm>
            <a:prstGeom prst="rect">
              <a:avLst/>
            </a:prstGeom>
            <a:noFill/>
            <a:ln>
              <a:noFill/>
            </a:ln>
          </p:spPr>
        </p:pic>
        <p:pic>
          <p:nvPicPr>
            <p:cNvPr id="226" name="Picture 225"/>
            <p:cNvPicPr>
              <a:picLocks noChangeAspect="1"/>
            </p:cNvPicPr>
            <p:nvPr/>
          </p:nvPicPr>
          <p:blipFill>
            <a:blip r:embed="rId16"/>
            <a:stretch>
              <a:fillRect/>
            </a:stretch>
          </p:blipFill>
          <p:spPr>
            <a:xfrm>
              <a:off x="2773440" y="1923119"/>
              <a:ext cx="901440" cy="582120"/>
            </a:xfrm>
            <a:prstGeom prst="rect">
              <a:avLst/>
            </a:prstGeom>
            <a:noFill/>
            <a:ln>
              <a:noFill/>
            </a:ln>
          </p:spPr>
        </p:pic>
        <p:pic>
          <p:nvPicPr>
            <p:cNvPr id="227" name="Picture 226"/>
            <p:cNvPicPr>
              <a:picLocks noChangeAspect="1"/>
            </p:cNvPicPr>
            <p:nvPr/>
          </p:nvPicPr>
          <p:blipFill>
            <a:blip r:embed="rId17"/>
            <a:stretch>
              <a:fillRect/>
            </a:stretch>
          </p:blipFill>
          <p:spPr>
            <a:xfrm>
              <a:off x="3885479" y="1923119"/>
              <a:ext cx="901080" cy="582120"/>
            </a:xfrm>
            <a:prstGeom prst="rect">
              <a:avLst/>
            </a:prstGeom>
            <a:noFill/>
            <a:ln>
              <a:noFill/>
            </a:ln>
          </p:spPr>
        </p:pic>
        <p:pic>
          <p:nvPicPr>
            <p:cNvPr id="228" name="Picture 227"/>
            <p:cNvPicPr>
              <a:picLocks noChangeAspect="1"/>
            </p:cNvPicPr>
            <p:nvPr/>
          </p:nvPicPr>
          <p:blipFill>
            <a:blip r:embed="rId18"/>
            <a:stretch>
              <a:fillRect/>
            </a:stretch>
          </p:blipFill>
          <p:spPr>
            <a:xfrm>
              <a:off x="4998600" y="1923119"/>
              <a:ext cx="901080" cy="582120"/>
            </a:xfrm>
            <a:prstGeom prst="rect">
              <a:avLst/>
            </a:prstGeom>
            <a:noFill/>
            <a:ln>
              <a:noFill/>
            </a:ln>
          </p:spPr>
        </p:pic>
        <p:pic>
          <p:nvPicPr>
            <p:cNvPr id="229" name="Picture 228"/>
            <p:cNvPicPr>
              <a:picLocks noChangeAspect="1"/>
            </p:cNvPicPr>
            <p:nvPr/>
          </p:nvPicPr>
          <p:blipFill>
            <a:blip r:embed="rId19"/>
            <a:stretch>
              <a:fillRect/>
            </a:stretch>
          </p:blipFill>
          <p:spPr>
            <a:xfrm>
              <a:off x="6111360" y="1923119"/>
              <a:ext cx="901440" cy="582120"/>
            </a:xfrm>
            <a:prstGeom prst="rect">
              <a:avLst/>
            </a:prstGeom>
            <a:noFill/>
            <a:ln>
              <a:noFill/>
            </a:ln>
          </p:spPr>
        </p:pic>
        <p:pic>
          <p:nvPicPr>
            <p:cNvPr id="230" name="Picture 229"/>
            <p:cNvPicPr>
              <a:picLocks noChangeAspect="1"/>
            </p:cNvPicPr>
            <p:nvPr/>
          </p:nvPicPr>
          <p:blipFill>
            <a:blip r:embed="rId20"/>
            <a:stretch>
              <a:fillRect/>
            </a:stretch>
          </p:blipFill>
          <p:spPr>
            <a:xfrm>
              <a:off x="3885479" y="5952240"/>
              <a:ext cx="901080" cy="582120"/>
            </a:xfrm>
            <a:prstGeom prst="rect">
              <a:avLst/>
            </a:prstGeom>
            <a:noFill/>
            <a:ln>
              <a:noFill/>
            </a:ln>
          </p:spPr>
        </p:pic>
        <p:pic>
          <p:nvPicPr>
            <p:cNvPr id="231" name="Picture 230"/>
            <p:cNvPicPr>
              <a:picLocks noChangeAspect="1"/>
            </p:cNvPicPr>
            <p:nvPr/>
          </p:nvPicPr>
          <p:blipFill>
            <a:blip r:embed="rId21"/>
            <a:stretch>
              <a:fillRect/>
            </a:stretch>
          </p:blipFill>
          <p:spPr>
            <a:xfrm>
              <a:off x="7223399" y="1923119"/>
              <a:ext cx="901080" cy="582120"/>
            </a:xfrm>
            <a:prstGeom prst="rect">
              <a:avLst/>
            </a:prstGeom>
            <a:noFill/>
            <a:ln>
              <a:noFill/>
            </a:ln>
          </p:spPr>
        </p:pic>
        <p:pic>
          <p:nvPicPr>
            <p:cNvPr id="232" name="Picture 231"/>
            <p:cNvPicPr>
              <a:picLocks noChangeAspect="1"/>
            </p:cNvPicPr>
            <p:nvPr/>
          </p:nvPicPr>
          <p:blipFill>
            <a:blip r:embed="rId22"/>
            <a:stretch>
              <a:fillRect/>
            </a:stretch>
          </p:blipFill>
          <p:spPr>
            <a:xfrm>
              <a:off x="7223399" y="4017960"/>
              <a:ext cx="901080" cy="582120"/>
            </a:xfrm>
            <a:prstGeom prst="rect">
              <a:avLst/>
            </a:prstGeom>
            <a:noFill/>
            <a:ln>
              <a:noFill/>
            </a:ln>
          </p:spPr>
        </p:pic>
        <p:pic>
          <p:nvPicPr>
            <p:cNvPr id="233" name="Picture 232"/>
            <p:cNvPicPr>
              <a:picLocks noChangeAspect="1"/>
            </p:cNvPicPr>
            <p:nvPr/>
          </p:nvPicPr>
          <p:blipFill>
            <a:blip r:embed="rId23"/>
            <a:stretch>
              <a:fillRect/>
            </a:stretch>
          </p:blipFill>
          <p:spPr>
            <a:xfrm>
              <a:off x="1660319" y="3050280"/>
              <a:ext cx="901080" cy="582120"/>
            </a:xfrm>
            <a:prstGeom prst="rect">
              <a:avLst/>
            </a:prstGeom>
            <a:noFill/>
            <a:ln>
              <a:noFill/>
            </a:ln>
          </p:spPr>
        </p:pic>
        <p:pic>
          <p:nvPicPr>
            <p:cNvPr id="234" name="Picture 233"/>
            <p:cNvPicPr>
              <a:picLocks noChangeAspect="1"/>
            </p:cNvPicPr>
            <p:nvPr/>
          </p:nvPicPr>
          <p:blipFill>
            <a:blip r:embed="rId24"/>
            <a:stretch>
              <a:fillRect/>
            </a:stretch>
          </p:blipFill>
          <p:spPr>
            <a:xfrm>
              <a:off x="2773440" y="3050280"/>
              <a:ext cx="901440" cy="582120"/>
            </a:xfrm>
            <a:prstGeom prst="rect">
              <a:avLst/>
            </a:prstGeom>
            <a:noFill/>
            <a:ln>
              <a:noFill/>
            </a:ln>
          </p:spPr>
        </p:pic>
        <p:pic>
          <p:nvPicPr>
            <p:cNvPr id="235" name="Picture 234"/>
            <p:cNvPicPr>
              <a:picLocks noChangeAspect="1"/>
            </p:cNvPicPr>
            <p:nvPr/>
          </p:nvPicPr>
          <p:blipFill>
            <a:blip r:embed="rId25"/>
            <a:stretch>
              <a:fillRect/>
            </a:stretch>
          </p:blipFill>
          <p:spPr>
            <a:xfrm>
              <a:off x="3885479" y="3050280"/>
              <a:ext cx="901080" cy="582120"/>
            </a:xfrm>
            <a:prstGeom prst="rect">
              <a:avLst/>
            </a:prstGeom>
            <a:noFill/>
            <a:ln>
              <a:noFill/>
            </a:ln>
          </p:spPr>
        </p:pic>
        <p:pic>
          <p:nvPicPr>
            <p:cNvPr id="236" name="Picture 235"/>
            <p:cNvPicPr>
              <a:picLocks noChangeAspect="1"/>
            </p:cNvPicPr>
            <p:nvPr/>
          </p:nvPicPr>
          <p:blipFill>
            <a:blip r:embed="rId26"/>
            <a:stretch>
              <a:fillRect/>
            </a:stretch>
          </p:blipFill>
          <p:spPr>
            <a:xfrm>
              <a:off x="4998600" y="3050280"/>
              <a:ext cx="901080" cy="582120"/>
            </a:xfrm>
            <a:prstGeom prst="rect">
              <a:avLst/>
            </a:prstGeom>
            <a:noFill/>
            <a:ln>
              <a:noFill/>
            </a:ln>
          </p:spPr>
        </p:pic>
        <p:pic>
          <p:nvPicPr>
            <p:cNvPr id="237" name="Picture 236"/>
            <p:cNvPicPr>
              <a:picLocks noChangeAspect="1"/>
            </p:cNvPicPr>
            <p:nvPr/>
          </p:nvPicPr>
          <p:blipFill>
            <a:blip r:embed="rId27"/>
            <a:stretch>
              <a:fillRect/>
            </a:stretch>
          </p:blipFill>
          <p:spPr>
            <a:xfrm>
              <a:off x="4998600" y="4984920"/>
              <a:ext cx="901080" cy="582120"/>
            </a:xfrm>
            <a:prstGeom prst="rect">
              <a:avLst/>
            </a:prstGeom>
            <a:noFill/>
            <a:ln>
              <a:noFill/>
            </a:ln>
          </p:spPr>
        </p:pic>
        <p:pic>
          <p:nvPicPr>
            <p:cNvPr id="238" name="Picture 237"/>
            <p:cNvPicPr>
              <a:picLocks noChangeAspect="1"/>
            </p:cNvPicPr>
            <p:nvPr/>
          </p:nvPicPr>
          <p:blipFill>
            <a:blip r:embed="rId28"/>
            <a:stretch>
              <a:fillRect/>
            </a:stretch>
          </p:blipFill>
          <p:spPr>
            <a:xfrm>
              <a:off x="1660319" y="4017960"/>
              <a:ext cx="901080" cy="582120"/>
            </a:xfrm>
            <a:prstGeom prst="rect">
              <a:avLst/>
            </a:prstGeom>
            <a:noFill/>
            <a:ln>
              <a:noFill/>
            </a:ln>
          </p:spPr>
        </p:pic>
        <p:pic>
          <p:nvPicPr>
            <p:cNvPr id="239" name="Picture 238"/>
            <p:cNvPicPr>
              <a:picLocks noChangeAspect="1"/>
            </p:cNvPicPr>
            <p:nvPr/>
          </p:nvPicPr>
          <p:blipFill>
            <a:blip r:embed="rId29"/>
            <a:stretch>
              <a:fillRect/>
            </a:stretch>
          </p:blipFill>
          <p:spPr>
            <a:xfrm>
              <a:off x="1660319" y="4984920"/>
              <a:ext cx="901080" cy="582120"/>
            </a:xfrm>
            <a:prstGeom prst="rect">
              <a:avLst/>
            </a:prstGeom>
            <a:noFill/>
            <a:ln>
              <a:noFill/>
            </a:ln>
          </p:spPr>
        </p:pic>
        <p:pic>
          <p:nvPicPr>
            <p:cNvPr id="240" name="Picture 239"/>
            <p:cNvPicPr>
              <a:picLocks noChangeAspect="1"/>
            </p:cNvPicPr>
            <p:nvPr/>
          </p:nvPicPr>
          <p:blipFill>
            <a:blip r:embed="rId30"/>
            <a:stretch>
              <a:fillRect/>
            </a:stretch>
          </p:blipFill>
          <p:spPr>
            <a:xfrm>
              <a:off x="2773440" y="4984920"/>
              <a:ext cx="901440" cy="582120"/>
            </a:xfrm>
            <a:prstGeom prst="rect">
              <a:avLst/>
            </a:prstGeom>
            <a:noFill/>
            <a:ln>
              <a:noFill/>
            </a:ln>
          </p:spPr>
        </p:pic>
        <p:pic>
          <p:nvPicPr>
            <p:cNvPr id="241" name="Picture 240"/>
            <p:cNvPicPr>
              <a:picLocks noChangeAspect="1"/>
            </p:cNvPicPr>
            <p:nvPr/>
          </p:nvPicPr>
          <p:blipFill>
            <a:blip r:embed="rId31"/>
            <a:stretch>
              <a:fillRect/>
            </a:stretch>
          </p:blipFill>
          <p:spPr>
            <a:xfrm>
              <a:off x="6111360" y="4984920"/>
              <a:ext cx="901440" cy="582120"/>
            </a:xfrm>
            <a:prstGeom prst="rect">
              <a:avLst/>
            </a:prstGeom>
            <a:noFill/>
            <a:ln>
              <a:noFill/>
            </a:ln>
          </p:spPr>
        </p:pic>
        <p:pic>
          <p:nvPicPr>
            <p:cNvPr id="242" name="Picture 241"/>
            <p:cNvPicPr>
              <a:picLocks noChangeAspect="1"/>
            </p:cNvPicPr>
            <p:nvPr/>
          </p:nvPicPr>
          <p:blipFill>
            <a:blip r:embed="rId32"/>
            <a:stretch>
              <a:fillRect/>
            </a:stretch>
          </p:blipFill>
          <p:spPr>
            <a:xfrm>
              <a:off x="3885479" y="4984920"/>
              <a:ext cx="901080" cy="582120"/>
            </a:xfrm>
            <a:prstGeom prst="rect">
              <a:avLst/>
            </a:prstGeom>
            <a:noFill/>
            <a:ln>
              <a:noFill/>
            </a:ln>
          </p:spPr>
        </p:pic>
        <p:pic>
          <p:nvPicPr>
            <p:cNvPr id="243" name="Picture 242"/>
            <p:cNvPicPr>
              <a:picLocks noChangeAspect="1"/>
            </p:cNvPicPr>
            <p:nvPr/>
          </p:nvPicPr>
          <p:blipFill>
            <a:blip r:embed="rId33"/>
            <a:stretch>
              <a:fillRect/>
            </a:stretch>
          </p:blipFill>
          <p:spPr>
            <a:xfrm>
              <a:off x="7223399" y="4984920"/>
              <a:ext cx="901080" cy="582120"/>
            </a:xfrm>
            <a:prstGeom prst="rect">
              <a:avLst/>
            </a:prstGeom>
            <a:noFill/>
            <a:ln>
              <a:noFill/>
            </a:ln>
          </p:spPr>
        </p:pic>
        <p:pic>
          <p:nvPicPr>
            <p:cNvPr id="244" name="Picture 243"/>
            <p:cNvPicPr>
              <a:picLocks noChangeAspect="1"/>
            </p:cNvPicPr>
            <p:nvPr/>
          </p:nvPicPr>
          <p:blipFill>
            <a:blip r:embed="rId34"/>
            <a:stretch>
              <a:fillRect/>
            </a:stretch>
          </p:blipFill>
          <p:spPr>
            <a:xfrm>
              <a:off x="2773440" y="5952240"/>
              <a:ext cx="901440" cy="582120"/>
            </a:xfrm>
            <a:prstGeom prst="rect">
              <a:avLst/>
            </a:prstGeom>
            <a:noFill/>
            <a:ln>
              <a:noFill/>
            </a:ln>
          </p:spPr>
        </p:pic>
        <p:pic>
          <p:nvPicPr>
            <p:cNvPr id="245" name="Picture 244"/>
            <p:cNvPicPr>
              <a:picLocks noChangeAspect="1"/>
            </p:cNvPicPr>
            <p:nvPr/>
          </p:nvPicPr>
          <p:blipFill>
            <a:blip r:embed="rId35"/>
            <a:stretch>
              <a:fillRect/>
            </a:stretch>
          </p:blipFill>
          <p:spPr>
            <a:xfrm>
              <a:off x="1660319" y="5952240"/>
              <a:ext cx="901080" cy="582120"/>
            </a:xfrm>
            <a:prstGeom prst="rect">
              <a:avLst/>
            </a:prstGeom>
            <a:noFill/>
            <a:ln>
              <a:noFill/>
            </a:ln>
          </p:spPr>
        </p:pic>
        <p:sp>
          <p:nvSpPr>
            <p:cNvPr id="246" name="TextBox 245"/>
            <p:cNvSpPr txBox="1"/>
            <p:nvPr/>
          </p:nvSpPr>
          <p:spPr>
            <a:xfrm>
              <a:off x="4224600" y="6700680"/>
              <a:ext cx="247680" cy="1710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1" i="0" u="none" strike="noStrike" kern="1200">
                  <a:ln>
                    <a:noFill/>
                  </a:ln>
                  <a:solidFill>
                    <a:srgbClr val="280099"/>
                  </a:solidFill>
                  <a:latin typeface="Liberation Serif" pitchFamily="18"/>
                  <a:ea typeface="WenQuanYi Zen Hei" pitchFamily="2"/>
                  <a:cs typeface="Liberation Serif" pitchFamily="2"/>
                </a:rPr>
                <a:t>Hip</a:t>
              </a:r>
            </a:p>
          </p:txBody>
        </p:sp>
      </p:grpSp>
      <p:sp>
        <p:nvSpPr>
          <p:cNvPr id="252" name="Footer Placeholder 251"/>
          <p:cNvSpPr>
            <a:spLocks noGrp="1"/>
          </p:cNvSpPr>
          <p:nvPr>
            <p:ph type="ftr" sz="quarter" idx="11"/>
          </p:nvPr>
        </p:nvSpPr>
        <p:spPr/>
        <p:txBody>
          <a:bodyPr/>
          <a:lstStyle/>
          <a:p>
            <a:pPr lvl="0"/>
            <a:r>
              <a:rPr lang="en-US" smtClean="0"/>
              <a:t>Zhang, Xi PhD Defense</a:t>
            </a:r>
            <a:endParaRPr lang="en-US"/>
          </a:p>
        </p:txBody>
      </p:sp>
      <p:sp>
        <p:nvSpPr>
          <p:cNvPr id="253" name="Slide Number Placeholder 252"/>
          <p:cNvSpPr>
            <a:spLocks noGrp="1"/>
          </p:cNvSpPr>
          <p:nvPr>
            <p:ph type="sldNum" sz="quarter" idx="12"/>
          </p:nvPr>
        </p:nvSpPr>
        <p:spPr/>
        <p:txBody>
          <a:bodyPr/>
          <a:lstStyle/>
          <a:p>
            <a:pPr lvl="0"/>
            <a:fld id="{1163934E-6D4A-49A7-BCC2-DF33CF0FAD11}" type="slidenum">
              <a:rPr lang="mr-IN" smtClean="0"/>
              <a:t>47</a:t>
            </a:fld>
            <a:r>
              <a:rPr lang="mr-IN" smtClean="0"/>
              <a:t>/</a:t>
            </a:r>
            <a:endParaRPr lang="mr-I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page46">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274320" y="2149920"/>
            <a:ext cx="9326880" cy="3318119"/>
          </a:xfrm>
          <a:prstGeom prst="rect">
            <a:avLst/>
          </a:prstGeom>
          <a:noFill/>
          <a:ln>
            <a:noFill/>
          </a:ln>
        </p:spPr>
      </p:pic>
      <p:sp>
        <p:nvSpPr>
          <p:cNvPr id="3" name="TextBox 2"/>
          <p:cNvSpPr txBox="1"/>
          <p:nvPr/>
        </p:nvSpPr>
        <p:spPr>
          <a:xfrm>
            <a:off x="590400" y="1073160"/>
            <a:ext cx="6775294"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Point semantics classification results.</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48</a:t>
            </a:fld>
            <a:r>
              <a:rPr lang="mr-IN" smtClean="0"/>
              <a:t>/</a:t>
            </a:r>
            <a:endParaRPr lang="mr-I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page47">
    <p:spTree>
      <p:nvGrpSpPr>
        <p:cNvPr id="1" name=""/>
        <p:cNvGrpSpPr/>
        <p:nvPr/>
      </p:nvGrpSpPr>
      <p:grpSpPr>
        <a:xfrm>
          <a:off x="0" y="0"/>
          <a:ext cx="0" cy="0"/>
          <a:chOff x="0" y="0"/>
          <a:chExt cx="0" cy="0"/>
        </a:xfrm>
      </p:grpSpPr>
      <p:sp>
        <p:nvSpPr>
          <p:cNvPr id="2" name="TextBox 1"/>
          <p:cNvSpPr txBox="1"/>
          <p:nvPr/>
        </p:nvSpPr>
        <p:spPr>
          <a:xfrm>
            <a:off x="590400" y="636882"/>
            <a:ext cx="9168480" cy="1418358"/>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a:ln>
                  <a:noFill/>
                </a:ln>
                <a:latin typeface="Liberation Serif" pitchFamily="18"/>
                <a:ea typeface="WenQuanYi Zen Hei" pitchFamily="2"/>
                <a:cs typeface="Lohit Hindi" pitchFamily="2"/>
              </a:rPr>
              <a:t>Roof style classification results compared to unsupervised approaches.</a:t>
            </a:r>
          </a:p>
        </p:txBody>
      </p:sp>
      <p:pic>
        <p:nvPicPr>
          <p:cNvPr id="3" name="Picture 2"/>
          <p:cNvPicPr>
            <a:picLocks noChangeAspect="1"/>
          </p:cNvPicPr>
          <p:nvPr/>
        </p:nvPicPr>
        <p:blipFill>
          <a:blip r:embed="rId3">
            <a:lum/>
            <a:alphaModFix/>
          </a:blip>
          <a:srcRect/>
          <a:stretch>
            <a:fillRect/>
          </a:stretch>
        </p:blipFill>
        <p:spPr>
          <a:xfrm>
            <a:off x="432000" y="2374920"/>
            <a:ext cx="9326880" cy="4268880"/>
          </a:xfrm>
          <a:prstGeom prst="rect">
            <a:avLst/>
          </a:prstGeom>
          <a:noFill/>
          <a:ln>
            <a:noFill/>
          </a:ln>
        </p:spPr>
      </p:pic>
      <p:sp>
        <p:nvSpPr>
          <p:cNvPr id="9" name="Footer Placeholder 8"/>
          <p:cNvSpPr>
            <a:spLocks noGrp="1"/>
          </p:cNvSpPr>
          <p:nvPr>
            <p:ph type="ftr" sz="quarter" idx="11"/>
          </p:nvPr>
        </p:nvSpPr>
        <p:spPr/>
        <p:txBody>
          <a:bodyPr/>
          <a:lstStyle/>
          <a:p>
            <a:pPr marL="285750" lvl="0" indent="-285750">
              <a:buFont typeface="Wingdings" charset="2"/>
              <a:buChar char="v"/>
            </a:pPr>
            <a:r>
              <a:rPr lang="en-US" smtClean="0"/>
              <a:t>Zhang, Xi PhD Defense</a:t>
            </a:r>
            <a:endParaRPr lang="en-US"/>
          </a:p>
        </p:txBody>
      </p:sp>
      <p:sp>
        <p:nvSpPr>
          <p:cNvPr id="10" name="Slide Number Placeholder 9"/>
          <p:cNvSpPr>
            <a:spLocks noGrp="1"/>
          </p:cNvSpPr>
          <p:nvPr>
            <p:ph type="sldNum" sz="quarter" idx="12"/>
          </p:nvPr>
        </p:nvSpPr>
        <p:spPr/>
        <p:txBody>
          <a:bodyPr/>
          <a:lstStyle/>
          <a:p>
            <a:pPr marL="285750" lvl="0" indent="-285750">
              <a:buFont typeface="Wingdings" charset="2"/>
              <a:buChar char="v"/>
            </a:pPr>
            <a:fld id="{1163934E-6D4A-49A7-BCC2-DF33CF0FAD11}" type="slidenum">
              <a:rPr lang="mr-IN" smtClean="0"/>
              <a:pPr marL="285750" lvl="0" indent="-285750">
                <a:buFont typeface="Wingdings" charset="2"/>
                <a:buChar char="v"/>
              </a:pPr>
              <a:t>49</a:t>
            </a:fld>
            <a:r>
              <a:rPr lang="mr-IN" smtClean="0"/>
              <a:t>/</a:t>
            </a:r>
            <a:endParaRPr lang="mr-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grpSp>
        <p:nvGrpSpPr>
          <p:cNvPr id="2" name="Group 1"/>
          <p:cNvGrpSpPr/>
          <p:nvPr/>
        </p:nvGrpSpPr>
        <p:grpSpPr>
          <a:xfrm>
            <a:off x="1097280" y="3657600"/>
            <a:ext cx="4122360" cy="3108960"/>
            <a:chOff x="1097280" y="3657600"/>
            <a:chExt cx="4122360" cy="3108960"/>
          </a:xfrm>
        </p:grpSpPr>
        <p:sp>
          <p:nvSpPr>
            <p:cNvPr id="3" name="Freeform: Shape 2"/>
            <p:cNvSpPr/>
            <p:nvPr/>
          </p:nvSpPr>
          <p:spPr>
            <a:xfrm>
              <a:off x="1526040" y="4185000"/>
              <a:ext cx="1096200" cy="1138320"/>
            </a:xfrm>
            <a:custGeom>
              <a:avLst/>
              <a:gdLst/>
              <a:ahLst/>
              <a:cxnLst>
                <a:cxn ang="3cd4">
                  <a:pos x="hc" y="t"/>
                </a:cxn>
                <a:cxn ang="cd2">
                  <a:pos x="l" y="vc"/>
                </a:cxn>
                <a:cxn ang="cd4">
                  <a:pos x="hc" y="b"/>
                </a:cxn>
                <a:cxn ang="0">
                  <a:pos x="r" y="vc"/>
                </a:cxn>
              </a:cxnLst>
              <a:rect l="l" t="t" r="r" b="b"/>
              <a:pathLst>
                <a:path w="3046" h="3163">
                  <a:moveTo>
                    <a:pt x="3046" y="0"/>
                  </a:moveTo>
                  <a:cubicBezTo>
                    <a:pt x="2712" y="0"/>
                    <a:pt x="2383" y="54"/>
                    <a:pt x="2067" y="156"/>
                  </a:cubicBezTo>
                  <a:cubicBezTo>
                    <a:pt x="1754" y="258"/>
                    <a:pt x="1454" y="407"/>
                    <a:pt x="1187" y="606"/>
                  </a:cubicBezTo>
                  <a:cubicBezTo>
                    <a:pt x="917" y="800"/>
                    <a:pt x="683" y="1037"/>
                    <a:pt x="486" y="1304"/>
                  </a:cubicBezTo>
                  <a:cubicBezTo>
                    <a:pt x="293" y="1574"/>
                    <a:pt x="140" y="1870"/>
                    <a:pt x="34" y="2184"/>
                  </a:cubicBezTo>
                  <a:cubicBezTo>
                    <a:pt x="23" y="2223"/>
                    <a:pt x="9" y="2261"/>
                    <a:pt x="0" y="2301"/>
                  </a:cubicBezTo>
                  <a:lnTo>
                    <a:pt x="3046" y="3163"/>
                  </a:lnTo>
                  <a:close/>
                </a:path>
              </a:pathLst>
            </a:custGeom>
            <a:solidFill>
              <a:srgbClr val="FFCC99"/>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 name="Freeform: Shape 3"/>
            <p:cNvSpPr/>
            <p:nvPr/>
          </p:nvSpPr>
          <p:spPr>
            <a:xfrm>
              <a:off x="1499759" y="5013000"/>
              <a:ext cx="1122480" cy="310320"/>
            </a:xfrm>
            <a:custGeom>
              <a:avLst/>
              <a:gdLst/>
              <a:ahLst/>
              <a:cxnLst>
                <a:cxn ang="3cd4">
                  <a:pos x="hc" y="t"/>
                </a:cxn>
                <a:cxn ang="cd2">
                  <a:pos x="l" y="vc"/>
                </a:cxn>
                <a:cxn ang="cd4">
                  <a:pos x="hc" y="b"/>
                </a:cxn>
                <a:cxn ang="0">
                  <a:pos x="r" y="vc"/>
                </a:cxn>
              </a:cxnLst>
              <a:rect l="l" t="t" r="r" b="b"/>
              <a:pathLst>
                <a:path w="3119" h="863">
                  <a:moveTo>
                    <a:pt x="73" y="0"/>
                  </a:moveTo>
                  <a:cubicBezTo>
                    <a:pt x="44" y="113"/>
                    <a:pt x="19" y="219"/>
                    <a:pt x="0" y="330"/>
                  </a:cubicBezTo>
                  <a:lnTo>
                    <a:pt x="3119" y="863"/>
                  </a:lnTo>
                  <a:close/>
                </a:path>
              </a:pathLst>
            </a:custGeom>
            <a:solidFill>
              <a:srgbClr val="CFE7F5"/>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 name="Freeform: Shape 4"/>
            <p:cNvSpPr/>
            <p:nvPr/>
          </p:nvSpPr>
          <p:spPr>
            <a:xfrm>
              <a:off x="1483919" y="5131080"/>
              <a:ext cx="1138320" cy="725399"/>
            </a:xfrm>
            <a:custGeom>
              <a:avLst/>
              <a:gdLst/>
              <a:ahLst/>
              <a:cxnLst>
                <a:cxn ang="3cd4">
                  <a:pos x="hc" y="t"/>
                </a:cxn>
                <a:cxn ang="cd2">
                  <a:pos x="l" y="vc"/>
                </a:cxn>
                <a:cxn ang="cd4">
                  <a:pos x="hc" y="b"/>
                </a:cxn>
                <a:cxn ang="0">
                  <a:pos x="r" y="vc"/>
                </a:cxn>
              </a:cxnLst>
              <a:rect l="l" t="t" r="r" b="b"/>
              <a:pathLst>
                <a:path w="3163" h="2016">
                  <a:moveTo>
                    <a:pt x="44" y="0"/>
                  </a:moveTo>
                  <a:cubicBezTo>
                    <a:pt x="9" y="180"/>
                    <a:pt x="0" y="354"/>
                    <a:pt x="0" y="534"/>
                  </a:cubicBezTo>
                  <a:cubicBezTo>
                    <a:pt x="0" y="868"/>
                    <a:pt x="48" y="1198"/>
                    <a:pt x="151" y="1512"/>
                  </a:cubicBezTo>
                  <a:cubicBezTo>
                    <a:pt x="208" y="1686"/>
                    <a:pt x="281" y="1856"/>
                    <a:pt x="364" y="2016"/>
                  </a:cubicBezTo>
                  <a:lnTo>
                    <a:pt x="3163" y="534"/>
                  </a:lnTo>
                  <a:close/>
                </a:path>
              </a:pathLst>
            </a:custGeom>
            <a:solidFill>
              <a:srgbClr val="FFD32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 name="Freeform: Shape 5"/>
            <p:cNvSpPr/>
            <p:nvPr/>
          </p:nvSpPr>
          <p:spPr>
            <a:xfrm>
              <a:off x="1614960" y="5323320"/>
              <a:ext cx="1007280" cy="651600"/>
            </a:xfrm>
            <a:custGeom>
              <a:avLst/>
              <a:gdLst/>
              <a:ahLst/>
              <a:cxnLst>
                <a:cxn ang="3cd4">
                  <a:pos x="hc" y="t"/>
                </a:cxn>
                <a:cxn ang="cd2">
                  <a:pos x="l" y="vc"/>
                </a:cxn>
                <a:cxn ang="cd4">
                  <a:pos x="hc" y="b"/>
                </a:cxn>
                <a:cxn ang="0">
                  <a:pos x="r" y="vc"/>
                </a:cxn>
              </a:cxnLst>
              <a:rect l="l" t="t" r="r" b="b"/>
              <a:pathLst>
                <a:path w="2799" h="1811">
                  <a:moveTo>
                    <a:pt x="0" y="1480"/>
                  </a:moveTo>
                  <a:cubicBezTo>
                    <a:pt x="63" y="1597"/>
                    <a:pt x="131" y="1708"/>
                    <a:pt x="203" y="1811"/>
                  </a:cubicBezTo>
                  <a:lnTo>
                    <a:pt x="2799" y="0"/>
                  </a:lnTo>
                  <a:close/>
                </a:path>
              </a:pathLst>
            </a:custGeom>
            <a:solidFill>
              <a:srgbClr val="579D1C"/>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 name="Freeform: Shape 6"/>
            <p:cNvSpPr/>
            <p:nvPr/>
          </p:nvSpPr>
          <p:spPr>
            <a:xfrm>
              <a:off x="1688040" y="5323320"/>
              <a:ext cx="1453680" cy="1137960"/>
            </a:xfrm>
            <a:custGeom>
              <a:avLst/>
              <a:gdLst/>
              <a:ahLst/>
              <a:cxnLst>
                <a:cxn ang="3cd4">
                  <a:pos x="hc" y="t"/>
                </a:cxn>
                <a:cxn ang="cd2">
                  <a:pos x="l" y="vc"/>
                </a:cxn>
                <a:cxn ang="cd4">
                  <a:pos x="hc" y="b"/>
                </a:cxn>
                <a:cxn ang="0">
                  <a:pos x="r" y="vc"/>
                </a:cxn>
              </a:cxnLst>
              <a:rect l="l" t="t" r="r" b="b"/>
              <a:pathLst>
                <a:path w="4039" h="3162">
                  <a:moveTo>
                    <a:pt x="0" y="1811"/>
                  </a:moveTo>
                  <a:cubicBezTo>
                    <a:pt x="9" y="1830"/>
                    <a:pt x="25" y="1845"/>
                    <a:pt x="34" y="1859"/>
                  </a:cubicBezTo>
                  <a:cubicBezTo>
                    <a:pt x="231" y="2126"/>
                    <a:pt x="467" y="2363"/>
                    <a:pt x="737" y="2556"/>
                  </a:cubicBezTo>
                  <a:cubicBezTo>
                    <a:pt x="1003" y="2755"/>
                    <a:pt x="1304" y="2905"/>
                    <a:pt x="1617" y="3006"/>
                  </a:cubicBezTo>
                  <a:cubicBezTo>
                    <a:pt x="1933" y="3108"/>
                    <a:pt x="2261" y="3162"/>
                    <a:pt x="2591" y="3162"/>
                  </a:cubicBezTo>
                  <a:cubicBezTo>
                    <a:pt x="2926" y="3162"/>
                    <a:pt x="3254" y="3108"/>
                    <a:pt x="3569" y="3006"/>
                  </a:cubicBezTo>
                  <a:cubicBezTo>
                    <a:pt x="3734" y="2953"/>
                    <a:pt x="3889" y="2891"/>
                    <a:pt x="4039" y="2813"/>
                  </a:cubicBezTo>
                  <a:lnTo>
                    <a:pt x="2596" y="0"/>
                  </a:lnTo>
                  <a:close/>
                </a:path>
              </a:pathLst>
            </a:custGeom>
            <a:solidFill>
              <a:srgbClr val="7E0021"/>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 name="Freeform: Shape 7"/>
            <p:cNvSpPr/>
            <p:nvPr/>
          </p:nvSpPr>
          <p:spPr>
            <a:xfrm>
              <a:off x="2622240" y="5323320"/>
              <a:ext cx="610200" cy="1012319"/>
            </a:xfrm>
            <a:custGeom>
              <a:avLst/>
              <a:gdLst/>
              <a:ahLst/>
              <a:cxnLst>
                <a:cxn ang="3cd4">
                  <a:pos x="hc" y="t"/>
                </a:cxn>
                <a:cxn ang="cd2">
                  <a:pos x="l" y="vc"/>
                </a:cxn>
                <a:cxn ang="cd4">
                  <a:pos x="hc" y="b"/>
                </a:cxn>
                <a:cxn ang="0">
                  <a:pos x="r" y="vc"/>
                </a:cxn>
              </a:cxnLst>
              <a:rect l="l" t="t" r="r" b="b"/>
              <a:pathLst>
                <a:path w="1696" h="2813">
                  <a:moveTo>
                    <a:pt x="1442" y="2813"/>
                  </a:moveTo>
                  <a:cubicBezTo>
                    <a:pt x="1530" y="2769"/>
                    <a:pt x="1617" y="2721"/>
                    <a:pt x="1696" y="2667"/>
                  </a:cubicBezTo>
                  <a:lnTo>
                    <a:pt x="0" y="0"/>
                  </a:lnTo>
                  <a:close/>
                </a:path>
              </a:pathLst>
            </a:custGeom>
            <a:solidFill>
              <a:srgbClr val="83CAFF"/>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 name="Freeform: Shape 8"/>
            <p:cNvSpPr/>
            <p:nvPr/>
          </p:nvSpPr>
          <p:spPr>
            <a:xfrm>
              <a:off x="2622240" y="4194000"/>
              <a:ext cx="1137960" cy="2089080"/>
            </a:xfrm>
            <a:custGeom>
              <a:avLst/>
              <a:gdLst/>
              <a:ahLst/>
              <a:cxnLst>
                <a:cxn ang="3cd4">
                  <a:pos x="hc" y="t"/>
                </a:cxn>
                <a:cxn ang="cd2">
                  <a:pos x="l" y="vc"/>
                </a:cxn>
                <a:cxn ang="cd4">
                  <a:pos x="hc" y="b"/>
                </a:cxn>
                <a:cxn ang="0">
                  <a:pos x="r" y="vc"/>
                </a:cxn>
              </a:cxnLst>
              <a:rect l="l" t="t" r="r" b="b"/>
              <a:pathLst>
                <a:path w="3162" h="5804">
                  <a:moveTo>
                    <a:pt x="1696" y="5804"/>
                  </a:moveTo>
                  <a:cubicBezTo>
                    <a:pt x="1754" y="5772"/>
                    <a:pt x="1807" y="5732"/>
                    <a:pt x="1855" y="5693"/>
                  </a:cubicBezTo>
                  <a:cubicBezTo>
                    <a:pt x="2127" y="5500"/>
                    <a:pt x="2359" y="5263"/>
                    <a:pt x="2556" y="4996"/>
                  </a:cubicBezTo>
                  <a:cubicBezTo>
                    <a:pt x="2752" y="4730"/>
                    <a:pt x="2901" y="4429"/>
                    <a:pt x="3008" y="4115"/>
                  </a:cubicBezTo>
                  <a:cubicBezTo>
                    <a:pt x="3109" y="3801"/>
                    <a:pt x="3162" y="3472"/>
                    <a:pt x="3162" y="3138"/>
                  </a:cubicBezTo>
                  <a:cubicBezTo>
                    <a:pt x="3162" y="2809"/>
                    <a:pt x="3109" y="2474"/>
                    <a:pt x="3008" y="2160"/>
                  </a:cubicBezTo>
                  <a:cubicBezTo>
                    <a:pt x="2901" y="1845"/>
                    <a:pt x="2752" y="1549"/>
                    <a:pt x="2556" y="1278"/>
                  </a:cubicBezTo>
                  <a:cubicBezTo>
                    <a:pt x="2359" y="1011"/>
                    <a:pt x="2127" y="774"/>
                    <a:pt x="1855" y="581"/>
                  </a:cubicBezTo>
                  <a:cubicBezTo>
                    <a:pt x="1589" y="381"/>
                    <a:pt x="1289" y="231"/>
                    <a:pt x="974" y="131"/>
                  </a:cubicBezTo>
                  <a:cubicBezTo>
                    <a:pt x="781" y="68"/>
                    <a:pt x="587" y="23"/>
                    <a:pt x="382" y="0"/>
                  </a:cubicBezTo>
                  <a:lnTo>
                    <a:pt x="0" y="3138"/>
                  </a:lnTo>
                  <a:close/>
                </a:path>
              </a:pathLst>
            </a:custGeom>
            <a:solidFill>
              <a:srgbClr val="0084D1"/>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 name="Freeform: Shape 9"/>
            <p:cNvSpPr/>
            <p:nvPr/>
          </p:nvSpPr>
          <p:spPr>
            <a:xfrm>
              <a:off x="2622240" y="4186440"/>
              <a:ext cx="137880" cy="1136880"/>
            </a:xfrm>
            <a:custGeom>
              <a:avLst/>
              <a:gdLst/>
              <a:ahLst/>
              <a:cxnLst>
                <a:cxn ang="3cd4">
                  <a:pos x="hc" y="t"/>
                </a:cxn>
                <a:cxn ang="cd2">
                  <a:pos x="l" y="vc"/>
                </a:cxn>
                <a:cxn ang="cd4">
                  <a:pos x="hc" y="b"/>
                </a:cxn>
                <a:cxn ang="0">
                  <a:pos x="r" y="vc"/>
                </a:cxn>
              </a:cxnLst>
              <a:rect l="l" t="t" r="r" b="b"/>
              <a:pathLst>
                <a:path w="384" h="3159">
                  <a:moveTo>
                    <a:pt x="384" y="20"/>
                  </a:moveTo>
                  <a:cubicBezTo>
                    <a:pt x="321" y="9"/>
                    <a:pt x="258" y="6"/>
                    <a:pt x="190" y="0"/>
                  </a:cubicBezTo>
                  <a:lnTo>
                    <a:pt x="0" y="3159"/>
                  </a:lnTo>
                  <a:close/>
                </a:path>
              </a:pathLst>
            </a:custGeom>
            <a:solidFill>
              <a:srgbClr val="AECF00"/>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reeform: Shape 10"/>
            <p:cNvSpPr/>
            <p:nvPr/>
          </p:nvSpPr>
          <p:spPr>
            <a:xfrm>
              <a:off x="2622240" y="4186440"/>
              <a:ext cx="137880" cy="1136880"/>
            </a:xfrm>
            <a:custGeom>
              <a:avLst/>
              <a:gdLst/>
              <a:ahLst/>
              <a:cxnLst>
                <a:cxn ang="3cd4">
                  <a:pos x="hc" y="t"/>
                </a:cxn>
                <a:cxn ang="cd2">
                  <a:pos x="l" y="vc"/>
                </a:cxn>
                <a:cxn ang="cd4">
                  <a:pos x="hc" y="b"/>
                </a:cxn>
                <a:cxn ang="0">
                  <a:pos x="r" y="vc"/>
                </a:cxn>
              </a:cxnLst>
              <a:rect l="l" t="t" r="r" b="b"/>
              <a:pathLst>
                <a:path w="384" h="3159">
                  <a:moveTo>
                    <a:pt x="384" y="20"/>
                  </a:moveTo>
                  <a:cubicBezTo>
                    <a:pt x="321" y="9"/>
                    <a:pt x="258" y="6"/>
                    <a:pt x="190" y="0"/>
                  </a:cubicBezTo>
                  <a:lnTo>
                    <a:pt x="0" y="3159"/>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 name="Freeform: Shape 11"/>
            <p:cNvSpPr/>
            <p:nvPr/>
          </p:nvSpPr>
          <p:spPr>
            <a:xfrm>
              <a:off x="2622240" y="4185000"/>
              <a:ext cx="68040" cy="1138320"/>
            </a:xfrm>
            <a:custGeom>
              <a:avLst/>
              <a:gdLst/>
              <a:ahLst/>
              <a:cxnLst>
                <a:cxn ang="3cd4">
                  <a:pos x="hc" y="t"/>
                </a:cxn>
                <a:cxn ang="cd2">
                  <a:pos x="l" y="vc"/>
                </a:cxn>
                <a:cxn ang="cd4">
                  <a:pos x="hc" y="b"/>
                </a:cxn>
                <a:cxn ang="0">
                  <a:pos x="r" y="vc"/>
                </a:cxn>
              </a:cxnLst>
              <a:rect l="l" t="t" r="r" b="b"/>
              <a:pathLst>
                <a:path w="190" h="3163">
                  <a:moveTo>
                    <a:pt x="190" y="4"/>
                  </a:moveTo>
                  <a:cubicBezTo>
                    <a:pt x="128" y="0"/>
                    <a:pt x="63" y="0"/>
                    <a:pt x="0" y="0"/>
                  </a:cubicBezTo>
                  <a:lnTo>
                    <a:pt x="0" y="3163"/>
                  </a:lnTo>
                  <a:close/>
                </a:path>
              </a:pathLst>
            </a:custGeom>
            <a:solidFill>
              <a:srgbClr val="4B1F6F"/>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 name="Freeform: Shape 12"/>
            <p:cNvSpPr/>
            <p:nvPr/>
          </p:nvSpPr>
          <p:spPr>
            <a:xfrm>
              <a:off x="2622240" y="4185000"/>
              <a:ext cx="68040" cy="1138320"/>
            </a:xfrm>
            <a:custGeom>
              <a:avLst/>
              <a:gdLst/>
              <a:ahLst/>
              <a:cxnLst>
                <a:cxn ang="3cd4">
                  <a:pos x="hc" y="t"/>
                </a:cxn>
                <a:cxn ang="cd2">
                  <a:pos x="l" y="vc"/>
                </a:cxn>
                <a:cxn ang="cd4">
                  <a:pos x="hc" y="b"/>
                </a:cxn>
                <a:cxn ang="0">
                  <a:pos x="r" y="vc"/>
                </a:cxn>
              </a:cxnLst>
              <a:rect l="l" t="t" r="r" b="b"/>
              <a:pathLst>
                <a:path w="190" h="3163">
                  <a:moveTo>
                    <a:pt x="190" y="4"/>
                  </a:moveTo>
                  <a:cubicBezTo>
                    <a:pt x="128" y="0"/>
                    <a:pt x="63" y="0"/>
                    <a:pt x="0" y="0"/>
                  </a:cubicBezTo>
                  <a:lnTo>
                    <a:pt x="0" y="316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TextBox 13"/>
            <p:cNvSpPr txBox="1"/>
            <p:nvPr/>
          </p:nvSpPr>
          <p:spPr>
            <a:xfrm>
              <a:off x="1563839" y="4184639"/>
              <a:ext cx="32112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21%</a:t>
              </a:r>
            </a:p>
          </p:txBody>
        </p:sp>
        <p:sp>
          <p:nvSpPr>
            <p:cNvPr id="15" name="TextBox 14"/>
            <p:cNvSpPr txBox="1"/>
            <p:nvPr/>
          </p:nvSpPr>
          <p:spPr>
            <a:xfrm>
              <a:off x="1203119" y="4996800"/>
              <a:ext cx="23328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2%</a:t>
              </a:r>
            </a:p>
          </p:txBody>
        </p:sp>
        <p:sp>
          <p:nvSpPr>
            <p:cNvPr id="16" name="TextBox 15"/>
            <p:cNvSpPr txBox="1"/>
            <p:nvPr/>
          </p:nvSpPr>
          <p:spPr>
            <a:xfrm>
              <a:off x="1097280" y="5456880"/>
              <a:ext cx="365399"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1 0%</a:t>
              </a:r>
            </a:p>
          </p:txBody>
        </p:sp>
        <p:sp>
          <p:nvSpPr>
            <p:cNvPr id="17" name="TextBox 16"/>
            <p:cNvSpPr txBox="1"/>
            <p:nvPr/>
          </p:nvSpPr>
          <p:spPr>
            <a:xfrm>
              <a:off x="1351800" y="6007680"/>
              <a:ext cx="232920" cy="215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2%</a:t>
              </a:r>
            </a:p>
          </p:txBody>
        </p:sp>
        <p:sp>
          <p:nvSpPr>
            <p:cNvPr id="18" name="TextBox 17"/>
            <p:cNvSpPr txBox="1"/>
            <p:nvPr/>
          </p:nvSpPr>
          <p:spPr>
            <a:xfrm>
              <a:off x="2167560" y="6550920"/>
              <a:ext cx="32040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23%</a:t>
              </a:r>
            </a:p>
          </p:txBody>
        </p:sp>
        <p:sp>
          <p:nvSpPr>
            <p:cNvPr id="19" name="TextBox 18"/>
            <p:cNvSpPr txBox="1"/>
            <p:nvPr/>
          </p:nvSpPr>
          <p:spPr>
            <a:xfrm>
              <a:off x="3224880" y="6425640"/>
              <a:ext cx="23328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1%</a:t>
              </a:r>
            </a:p>
          </p:txBody>
        </p:sp>
        <p:sp>
          <p:nvSpPr>
            <p:cNvPr id="20" name="TextBox 19"/>
            <p:cNvSpPr txBox="1"/>
            <p:nvPr/>
          </p:nvSpPr>
          <p:spPr>
            <a:xfrm>
              <a:off x="3804120" y="4996800"/>
              <a:ext cx="32112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39%</a:t>
              </a:r>
            </a:p>
          </p:txBody>
        </p:sp>
        <p:sp>
          <p:nvSpPr>
            <p:cNvPr id="21" name="TextBox 20"/>
            <p:cNvSpPr txBox="1"/>
            <p:nvPr/>
          </p:nvSpPr>
          <p:spPr>
            <a:xfrm>
              <a:off x="2742119" y="3945600"/>
              <a:ext cx="23328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1%</a:t>
              </a:r>
            </a:p>
          </p:txBody>
        </p:sp>
        <p:sp>
          <p:nvSpPr>
            <p:cNvPr id="22" name="Straight Connector 21"/>
            <p:cNvSpPr/>
            <p:nvPr/>
          </p:nvSpPr>
          <p:spPr>
            <a:xfrm flipV="1">
              <a:off x="2724840" y="4116960"/>
              <a:ext cx="16199" cy="73799"/>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 name="Straight Connector 22"/>
            <p:cNvSpPr/>
            <p:nvPr/>
          </p:nvSpPr>
          <p:spPr>
            <a:xfrm flipH="1" flipV="1">
              <a:off x="2651760" y="4111920"/>
              <a:ext cx="3960" cy="73799"/>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 name="TextBox 23"/>
            <p:cNvSpPr txBox="1"/>
            <p:nvPr/>
          </p:nvSpPr>
          <p:spPr>
            <a:xfrm>
              <a:off x="2414520" y="3940560"/>
              <a:ext cx="23400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1%</a:t>
              </a:r>
            </a:p>
          </p:txBody>
        </p:sp>
        <p:sp>
          <p:nvSpPr>
            <p:cNvPr id="25" name="TextBox 24"/>
            <p:cNvSpPr txBox="1"/>
            <p:nvPr/>
          </p:nvSpPr>
          <p:spPr>
            <a:xfrm>
              <a:off x="2216160" y="3657600"/>
              <a:ext cx="961200" cy="3034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300" b="1" i="0" u="none" strike="noStrike" kern="1200">
                  <a:ln>
                    <a:noFill/>
                  </a:ln>
                  <a:solidFill>
                    <a:srgbClr val="1A1A1A"/>
                  </a:solidFill>
                  <a:latin typeface="Times" pitchFamily="18"/>
                  <a:ea typeface="WenQuanYi Zen Hei" pitchFamily="2"/>
                  <a:cs typeface="Times" pitchFamily="2"/>
                </a:rPr>
                <a:t>Chicago</a:t>
              </a:r>
            </a:p>
          </p:txBody>
        </p:sp>
        <p:sp>
          <p:nvSpPr>
            <p:cNvPr id="26" name="Freeform: Shape 25"/>
            <p:cNvSpPr/>
            <p:nvPr/>
          </p:nvSpPr>
          <p:spPr>
            <a:xfrm>
              <a:off x="4149360" y="4185719"/>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FFCC99"/>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 name="Freeform: Shape 26"/>
            <p:cNvSpPr/>
            <p:nvPr/>
          </p:nvSpPr>
          <p:spPr>
            <a:xfrm>
              <a:off x="4149360" y="4185719"/>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8" name="Freeform: Shape 27"/>
            <p:cNvSpPr/>
            <p:nvPr/>
          </p:nvSpPr>
          <p:spPr>
            <a:xfrm>
              <a:off x="4149360" y="4435200"/>
              <a:ext cx="104400" cy="104400"/>
            </a:xfrm>
            <a:custGeom>
              <a:avLst/>
              <a:gdLst/>
              <a:ahLst/>
              <a:cxnLst>
                <a:cxn ang="3cd4">
                  <a:pos x="hc" y="t"/>
                </a:cxn>
                <a:cxn ang="cd2">
                  <a:pos x="l" y="vc"/>
                </a:cxn>
                <a:cxn ang="cd4">
                  <a:pos x="hc" y="b"/>
                </a:cxn>
                <a:cxn ang="0">
                  <a:pos x="r" y="vc"/>
                </a:cxn>
              </a:cxnLst>
              <a:rect l="l" t="t" r="r" b="b"/>
              <a:pathLst>
                <a:path w="291" h="291">
                  <a:moveTo>
                    <a:pt x="145" y="291"/>
                  </a:moveTo>
                  <a:lnTo>
                    <a:pt x="0" y="291"/>
                  </a:lnTo>
                  <a:lnTo>
                    <a:pt x="0" y="0"/>
                  </a:lnTo>
                  <a:lnTo>
                    <a:pt x="291" y="0"/>
                  </a:lnTo>
                  <a:lnTo>
                    <a:pt x="291" y="291"/>
                  </a:lnTo>
                  <a:close/>
                </a:path>
              </a:pathLst>
            </a:custGeom>
            <a:solidFill>
              <a:srgbClr val="CFE7F5"/>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9" name="Freeform: Shape 28"/>
            <p:cNvSpPr/>
            <p:nvPr/>
          </p:nvSpPr>
          <p:spPr>
            <a:xfrm>
              <a:off x="4149360" y="4435200"/>
              <a:ext cx="104400" cy="104400"/>
            </a:xfrm>
            <a:custGeom>
              <a:avLst/>
              <a:gdLst/>
              <a:ahLst/>
              <a:cxnLst>
                <a:cxn ang="3cd4">
                  <a:pos x="hc" y="t"/>
                </a:cxn>
                <a:cxn ang="cd2">
                  <a:pos x="l" y="vc"/>
                </a:cxn>
                <a:cxn ang="cd4">
                  <a:pos x="hc" y="b"/>
                </a:cxn>
                <a:cxn ang="0">
                  <a:pos x="r" y="vc"/>
                </a:cxn>
              </a:cxnLst>
              <a:rect l="l" t="t" r="r" b="b"/>
              <a:pathLst>
                <a:path w="291" h="291">
                  <a:moveTo>
                    <a:pt x="145" y="291"/>
                  </a:moveTo>
                  <a:lnTo>
                    <a:pt x="0" y="291"/>
                  </a:lnTo>
                  <a:lnTo>
                    <a:pt x="0" y="0"/>
                  </a:lnTo>
                  <a:lnTo>
                    <a:pt x="291" y="0"/>
                  </a:lnTo>
                  <a:lnTo>
                    <a:pt x="291" y="291"/>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0" name="Freeform: Shape 29"/>
            <p:cNvSpPr/>
            <p:nvPr/>
          </p:nvSpPr>
          <p:spPr>
            <a:xfrm>
              <a:off x="4149360" y="468216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FFD320"/>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1" name="Freeform: Shape 30"/>
            <p:cNvSpPr/>
            <p:nvPr/>
          </p:nvSpPr>
          <p:spPr>
            <a:xfrm>
              <a:off x="4149360" y="468216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2" name="Freeform: Shape 31"/>
            <p:cNvSpPr/>
            <p:nvPr/>
          </p:nvSpPr>
          <p:spPr>
            <a:xfrm>
              <a:off x="4149360" y="493164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579D1C"/>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3" name="Freeform: Shape 32"/>
            <p:cNvSpPr/>
            <p:nvPr/>
          </p:nvSpPr>
          <p:spPr>
            <a:xfrm>
              <a:off x="4149360" y="493164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4" name="Freeform: Shape 33"/>
            <p:cNvSpPr/>
            <p:nvPr/>
          </p:nvSpPr>
          <p:spPr>
            <a:xfrm>
              <a:off x="4149360" y="517932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7E0021"/>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5" name="Freeform: Shape 34"/>
            <p:cNvSpPr/>
            <p:nvPr/>
          </p:nvSpPr>
          <p:spPr>
            <a:xfrm>
              <a:off x="4149360" y="517932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6" name="Freeform: Shape 35"/>
            <p:cNvSpPr/>
            <p:nvPr/>
          </p:nvSpPr>
          <p:spPr>
            <a:xfrm>
              <a:off x="4149360" y="542808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83CAFF"/>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7" name="Freeform: Shape 36"/>
            <p:cNvSpPr/>
            <p:nvPr/>
          </p:nvSpPr>
          <p:spPr>
            <a:xfrm>
              <a:off x="4149360" y="542808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8" name="Freeform: Shape 37"/>
            <p:cNvSpPr/>
            <p:nvPr/>
          </p:nvSpPr>
          <p:spPr>
            <a:xfrm>
              <a:off x="4149360" y="5677560"/>
              <a:ext cx="104400" cy="102960"/>
            </a:xfrm>
            <a:custGeom>
              <a:avLst/>
              <a:gdLst/>
              <a:ahLst/>
              <a:cxnLst>
                <a:cxn ang="3cd4">
                  <a:pos x="hc" y="t"/>
                </a:cxn>
                <a:cxn ang="cd2">
                  <a:pos x="l" y="vc"/>
                </a:cxn>
                <a:cxn ang="cd4">
                  <a:pos x="hc" y="b"/>
                </a:cxn>
                <a:cxn ang="0">
                  <a:pos x="r" y="vc"/>
                </a:cxn>
              </a:cxnLst>
              <a:rect l="l" t="t" r="r" b="b"/>
              <a:pathLst>
                <a:path w="291" h="287">
                  <a:moveTo>
                    <a:pt x="145" y="287"/>
                  </a:moveTo>
                  <a:lnTo>
                    <a:pt x="0" y="287"/>
                  </a:lnTo>
                  <a:lnTo>
                    <a:pt x="0" y="0"/>
                  </a:lnTo>
                  <a:lnTo>
                    <a:pt x="291" y="0"/>
                  </a:lnTo>
                  <a:lnTo>
                    <a:pt x="291" y="287"/>
                  </a:lnTo>
                  <a:close/>
                </a:path>
              </a:pathLst>
            </a:custGeom>
            <a:solidFill>
              <a:srgbClr val="0084D1"/>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9" name="Freeform: Shape 38"/>
            <p:cNvSpPr/>
            <p:nvPr/>
          </p:nvSpPr>
          <p:spPr>
            <a:xfrm>
              <a:off x="4149360" y="5677560"/>
              <a:ext cx="104400" cy="102960"/>
            </a:xfrm>
            <a:custGeom>
              <a:avLst/>
              <a:gdLst/>
              <a:ahLst/>
              <a:cxnLst>
                <a:cxn ang="3cd4">
                  <a:pos x="hc" y="t"/>
                </a:cxn>
                <a:cxn ang="cd2">
                  <a:pos x="l" y="vc"/>
                </a:cxn>
                <a:cxn ang="cd4">
                  <a:pos x="hc" y="b"/>
                </a:cxn>
                <a:cxn ang="0">
                  <a:pos x="r" y="vc"/>
                </a:cxn>
              </a:cxnLst>
              <a:rect l="l" t="t" r="r" b="b"/>
              <a:pathLst>
                <a:path w="291" h="287">
                  <a:moveTo>
                    <a:pt x="145" y="287"/>
                  </a:moveTo>
                  <a:lnTo>
                    <a:pt x="0" y="287"/>
                  </a:lnTo>
                  <a:lnTo>
                    <a:pt x="0" y="0"/>
                  </a:lnTo>
                  <a:lnTo>
                    <a:pt x="291" y="0"/>
                  </a:lnTo>
                  <a:lnTo>
                    <a:pt x="291" y="287"/>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0" name="Freeform: Shape 39"/>
            <p:cNvSpPr/>
            <p:nvPr/>
          </p:nvSpPr>
          <p:spPr>
            <a:xfrm>
              <a:off x="4149360" y="5925240"/>
              <a:ext cx="104400" cy="104400"/>
            </a:xfrm>
            <a:custGeom>
              <a:avLst/>
              <a:gdLst/>
              <a:ahLst/>
              <a:cxnLst>
                <a:cxn ang="3cd4">
                  <a:pos x="hc" y="t"/>
                </a:cxn>
                <a:cxn ang="cd2">
                  <a:pos x="l" y="vc"/>
                </a:cxn>
                <a:cxn ang="cd4">
                  <a:pos x="hc" y="b"/>
                </a:cxn>
                <a:cxn ang="0">
                  <a:pos x="r" y="vc"/>
                </a:cxn>
              </a:cxnLst>
              <a:rect l="l" t="t" r="r" b="b"/>
              <a:pathLst>
                <a:path w="291" h="291">
                  <a:moveTo>
                    <a:pt x="145" y="291"/>
                  </a:moveTo>
                  <a:lnTo>
                    <a:pt x="0" y="291"/>
                  </a:lnTo>
                  <a:lnTo>
                    <a:pt x="0" y="0"/>
                  </a:lnTo>
                  <a:lnTo>
                    <a:pt x="291" y="0"/>
                  </a:lnTo>
                  <a:lnTo>
                    <a:pt x="291" y="291"/>
                  </a:lnTo>
                  <a:close/>
                </a:path>
              </a:pathLst>
            </a:custGeom>
            <a:solidFill>
              <a:srgbClr val="AECF00"/>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1" name="Freeform: Shape 40"/>
            <p:cNvSpPr/>
            <p:nvPr/>
          </p:nvSpPr>
          <p:spPr>
            <a:xfrm>
              <a:off x="4149360" y="5925240"/>
              <a:ext cx="104400" cy="104400"/>
            </a:xfrm>
            <a:custGeom>
              <a:avLst/>
              <a:gdLst/>
              <a:ahLst/>
              <a:cxnLst>
                <a:cxn ang="3cd4">
                  <a:pos x="hc" y="t"/>
                </a:cxn>
                <a:cxn ang="cd2">
                  <a:pos x="l" y="vc"/>
                </a:cxn>
                <a:cxn ang="cd4">
                  <a:pos x="hc" y="b"/>
                </a:cxn>
                <a:cxn ang="0">
                  <a:pos x="r" y="vc"/>
                </a:cxn>
              </a:cxnLst>
              <a:rect l="l" t="t" r="r" b="b"/>
              <a:pathLst>
                <a:path w="291" h="291">
                  <a:moveTo>
                    <a:pt x="145" y="291"/>
                  </a:moveTo>
                  <a:lnTo>
                    <a:pt x="0" y="291"/>
                  </a:lnTo>
                  <a:lnTo>
                    <a:pt x="0" y="0"/>
                  </a:lnTo>
                  <a:lnTo>
                    <a:pt x="291" y="0"/>
                  </a:lnTo>
                  <a:lnTo>
                    <a:pt x="291" y="291"/>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2" name="Freeform: Shape 41"/>
            <p:cNvSpPr/>
            <p:nvPr/>
          </p:nvSpPr>
          <p:spPr>
            <a:xfrm>
              <a:off x="4149360" y="617400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solidFill>
              <a:srgbClr val="4B1F6F"/>
            </a:solidFill>
            <a:ln w="1080">
              <a:solidFill>
                <a:srgbClr val="80808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3" name="Freeform: Shape 42"/>
            <p:cNvSpPr/>
            <p:nvPr/>
          </p:nvSpPr>
          <p:spPr>
            <a:xfrm>
              <a:off x="4149360" y="6174000"/>
              <a:ext cx="104400" cy="105120"/>
            </a:xfrm>
            <a:custGeom>
              <a:avLst/>
              <a:gdLst/>
              <a:ahLst/>
              <a:cxnLst>
                <a:cxn ang="3cd4">
                  <a:pos x="hc" y="t"/>
                </a:cxn>
                <a:cxn ang="cd2">
                  <a:pos x="l" y="vc"/>
                </a:cxn>
                <a:cxn ang="cd4">
                  <a:pos x="hc" y="b"/>
                </a:cxn>
                <a:cxn ang="0">
                  <a:pos x="r" y="vc"/>
                </a:cxn>
              </a:cxnLst>
              <a:rect l="l" t="t" r="r" b="b"/>
              <a:pathLst>
                <a:path w="291" h="293">
                  <a:moveTo>
                    <a:pt x="145" y="293"/>
                  </a:moveTo>
                  <a:lnTo>
                    <a:pt x="0" y="293"/>
                  </a:lnTo>
                  <a:lnTo>
                    <a:pt x="0" y="0"/>
                  </a:lnTo>
                  <a:lnTo>
                    <a:pt x="291" y="0"/>
                  </a:lnTo>
                  <a:lnTo>
                    <a:pt x="291" y="293"/>
                  </a:ln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4" name="TextBox 43"/>
            <p:cNvSpPr txBox="1"/>
            <p:nvPr/>
          </p:nvSpPr>
          <p:spPr>
            <a:xfrm>
              <a:off x="4302720" y="4178519"/>
              <a:ext cx="435959" cy="215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FLAT</a:t>
              </a:r>
            </a:p>
          </p:txBody>
        </p:sp>
        <p:sp>
          <p:nvSpPr>
            <p:cNvPr id="45" name="TextBox 44"/>
            <p:cNvSpPr txBox="1"/>
            <p:nvPr/>
          </p:nvSpPr>
          <p:spPr>
            <a:xfrm>
              <a:off x="4302720" y="4425840"/>
              <a:ext cx="455040" cy="215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SHED</a:t>
              </a:r>
            </a:p>
          </p:txBody>
        </p:sp>
        <p:sp>
          <p:nvSpPr>
            <p:cNvPr id="46" name="TextBox 45"/>
            <p:cNvSpPr txBox="1"/>
            <p:nvPr/>
          </p:nvSpPr>
          <p:spPr>
            <a:xfrm>
              <a:off x="4302720" y="4674600"/>
              <a:ext cx="28116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HIP</a:t>
              </a:r>
            </a:p>
          </p:txBody>
        </p:sp>
        <p:sp>
          <p:nvSpPr>
            <p:cNvPr id="47" name="TextBox 46"/>
            <p:cNvSpPr txBox="1"/>
            <p:nvPr/>
          </p:nvSpPr>
          <p:spPr>
            <a:xfrm>
              <a:off x="4302720" y="4921920"/>
              <a:ext cx="35856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HEX</a:t>
              </a:r>
            </a:p>
          </p:txBody>
        </p:sp>
        <p:sp>
          <p:nvSpPr>
            <p:cNvPr id="48" name="TextBox 47"/>
            <p:cNvSpPr txBox="1"/>
            <p:nvPr/>
          </p:nvSpPr>
          <p:spPr>
            <a:xfrm>
              <a:off x="4302720" y="5171400"/>
              <a:ext cx="57996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GABLE</a:t>
              </a:r>
            </a:p>
          </p:txBody>
        </p:sp>
        <p:sp>
          <p:nvSpPr>
            <p:cNvPr id="49" name="TextBox 48"/>
            <p:cNvSpPr txBox="1"/>
            <p:nvPr/>
          </p:nvSpPr>
          <p:spPr>
            <a:xfrm>
              <a:off x="4302720" y="5420520"/>
              <a:ext cx="80100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PYRAMID</a:t>
              </a:r>
            </a:p>
          </p:txBody>
        </p:sp>
        <p:sp>
          <p:nvSpPr>
            <p:cNvPr id="50" name="TextBox 49"/>
            <p:cNvSpPr txBox="1"/>
            <p:nvPr/>
          </p:nvSpPr>
          <p:spPr>
            <a:xfrm>
              <a:off x="4302720" y="5668200"/>
              <a:ext cx="91692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UNKNOWN</a:t>
              </a:r>
            </a:p>
          </p:txBody>
        </p:sp>
        <p:sp>
          <p:nvSpPr>
            <p:cNvPr id="51" name="TextBox 50"/>
            <p:cNvSpPr txBox="1"/>
            <p:nvPr/>
          </p:nvSpPr>
          <p:spPr>
            <a:xfrm>
              <a:off x="4302720" y="5918040"/>
              <a:ext cx="869039" cy="215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MANSARD</a:t>
              </a:r>
            </a:p>
          </p:txBody>
        </p:sp>
        <p:sp>
          <p:nvSpPr>
            <p:cNvPr id="52" name="TextBox 51"/>
            <p:cNvSpPr txBox="1"/>
            <p:nvPr/>
          </p:nvSpPr>
          <p:spPr>
            <a:xfrm>
              <a:off x="4302720" y="6165000"/>
              <a:ext cx="714240" cy="215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000" b="0" i="0" u="none" strike="noStrike" kern="1200">
                  <a:ln>
                    <a:noFill/>
                  </a:ln>
                  <a:solidFill>
                    <a:srgbClr val="1A1A1A"/>
                  </a:solidFill>
                  <a:latin typeface="Times" pitchFamily="18"/>
                  <a:ea typeface="WenQuanYi Zen Hei" pitchFamily="2"/>
                  <a:cs typeface="Times" pitchFamily="2"/>
                </a:rPr>
                <a:t>CURVED</a:t>
              </a:r>
            </a:p>
          </p:txBody>
        </p:sp>
      </p:grpSp>
      <p:sp>
        <p:nvSpPr>
          <p:cNvPr id="53" name="TextBox 52"/>
          <p:cNvSpPr txBox="1"/>
          <p:nvPr/>
        </p:nvSpPr>
        <p:spPr>
          <a:xfrm>
            <a:off x="554400" y="817919"/>
            <a:ext cx="8809519" cy="3187560"/>
          </a:xfrm>
          <a:prstGeom prst="rect">
            <a:avLst/>
          </a:prstGeom>
          <a:noFill/>
          <a:ln>
            <a:noFill/>
          </a:ln>
        </p:spPr>
        <p:txBody>
          <a:bodyPr vert="horz" wrap="square" lIns="90000" tIns="45000" rIns="90000" bIns="45000" anchorCtr="0" compatLnSpc="0">
            <a:spAutoFit/>
          </a:bodyPr>
          <a:lstStyle/>
          <a:p>
            <a:pPr marL="514350" marR="0" lvl="0" indent="-514350" rtl="0" hangingPunct="0">
              <a:lnSpc>
                <a:spcPct val="150000"/>
              </a:lnSpc>
              <a:spcBef>
                <a:spcPts val="0"/>
              </a:spcBef>
              <a:spcAft>
                <a:spcPts val="0"/>
              </a:spcAft>
              <a:buAutoNum type="arabicParenR"/>
              <a:tabLst/>
            </a:pPr>
            <a:r>
              <a:rPr lang="en-US" sz="2800" b="0" i="0" u="none" strike="noStrike" kern="1200" dirty="0" smtClean="0">
                <a:ln>
                  <a:noFill/>
                </a:ln>
                <a:latin typeface="Liberation Serif" pitchFamily="18"/>
                <a:ea typeface="WenQuanYi Zen Hei" pitchFamily="2"/>
                <a:cs typeface="Lohit Hindi" pitchFamily="2"/>
              </a:rPr>
              <a:t>To </a:t>
            </a:r>
            <a:r>
              <a:rPr lang="en-US" sz="2800" b="0" i="0" u="none" strike="noStrike" kern="1200" dirty="0">
                <a:ln>
                  <a:noFill/>
                </a:ln>
                <a:latin typeface="Liberation Serif" pitchFamily="18"/>
                <a:ea typeface="WenQuanYi Zen Hei" pitchFamily="2"/>
                <a:cs typeface="Lohit Hindi" pitchFamily="2"/>
              </a:rPr>
              <a:t>gain a good performance of a machine learning process, </a:t>
            </a:r>
            <a:r>
              <a:rPr lang="en-US" sz="2800" b="0" i="0" u="none" strike="noStrike" kern="1200" dirty="0" smtClean="0">
                <a:ln>
                  <a:noFill/>
                </a:ln>
                <a:latin typeface="Liberation Serif" pitchFamily="18"/>
                <a:ea typeface="WenQuanYi Zen Hei" pitchFamily="2"/>
                <a:cs typeface="Lohit Hindi" pitchFamily="2"/>
              </a:rPr>
              <a:t>more </a:t>
            </a:r>
            <a:r>
              <a:rPr lang="en-US" sz="2800" b="0" i="0" u="none" strike="noStrike" kern="1200" dirty="0">
                <a:ln>
                  <a:noFill/>
                </a:ln>
                <a:latin typeface="Liberation Serif" pitchFamily="18"/>
                <a:ea typeface="WenQuanYi Zen Hei" pitchFamily="2"/>
                <a:cs typeface="Lohit Hindi" pitchFamily="2"/>
              </a:rPr>
              <a:t>high quality data is always </a:t>
            </a:r>
            <a:r>
              <a:rPr lang="en-US" sz="2800" b="0" i="0" u="none" strike="noStrike" kern="1200" dirty="0" smtClean="0">
                <a:ln>
                  <a:noFill/>
                </a:ln>
                <a:latin typeface="Liberation Serif" pitchFamily="18"/>
                <a:ea typeface="WenQuanYi Zen Hei" pitchFamily="2"/>
                <a:cs typeface="Lohit Hindi" pitchFamily="2"/>
              </a:rPr>
              <a:t>desired.</a:t>
            </a:r>
          </a:p>
          <a:p>
            <a:pPr marL="914400" lvl="1" indent="-457200" hangingPunct="0">
              <a:lnSpc>
                <a:spcPct val="150000"/>
              </a:lnSpc>
              <a:buFont typeface="Wingdings" charset="2"/>
              <a:buChar char="v"/>
            </a:pPr>
            <a:r>
              <a:rPr lang="en-US" sz="2800" b="0" i="0" u="none" strike="noStrike" kern="1200" dirty="0" smtClean="0">
                <a:ln>
                  <a:noFill/>
                </a:ln>
                <a:latin typeface="Liberation Serif" pitchFamily="18"/>
                <a:ea typeface="WenQuanYi Zen Hei" pitchFamily="2"/>
                <a:cs typeface="Lohit Hindi" pitchFamily="2"/>
              </a:rPr>
              <a:t>Rare </a:t>
            </a:r>
            <a:r>
              <a:rPr lang="en-US" sz="2800" b="0" i="0" u="none" strike="noStrike" kern="1200" dirty="0">
                <a:ln>
                  <a:noFill/>
                </a:ln>
                <a:latin typeface="Liberation Serif" pitchFamily="18"/>
                <a:ea typeface="WenQuanYi Zen Hei" pitchFamily="2"/>
                <a:cs typeface="Lohit Hindi" pitchFamily="2"/>
              </a:rPr>
              <a:t>cases (absolute </a:t>
            </a:r>
            <a:r>
              <a:rPr lang="en-US" sz="2800" b="0" i="0" u="none" strike="noStrike" kern="1200" dirty="0" smtClean="0">
                <a:ln>
                  <a:noFill/>
                </a:ln>
                <a:latin typeface="Liberation Serif" pitchFamily="18"/>
                <a:ea typeface="WenQuanYi Zen Hei" pitchFamily="2"/>
                <a:cs typeface="Lohit Hindi" pitchFamily="2"/>
              </a:rPr>
              <a:t>rarity)</a:t>
            </a:r>
          </a:p>
          <a:p>
            <a:pPr marL="914400" lvl="1" indent="-457200" hangingPunct="0">
              <a:lnSpc>
                <a:spcPct val="150000"/>
              </a:lnSpc>
              <a:buFont typeface="Wingdings" charset="2"/>
              <a:buChar char="v"/>
            </a:pPr>
            <a:r>
              <a:rPr lang="en-US" sz="2800" b="0" i="0" u="none" strike="noStrike" kern="1200" dirty="0" smtClean="0">
                <a:ln>
                  <a:noFill/>
                </a:ln>
                <a:latin typeface="Liberation Serif" pitchFamily="18"/>
                <a:ea typeface="WenQuanYi Zen Hei" pitchFamily="2"/>
                <a:cs typeface="Lohit Hindi" pitchFamily="2"/>
              </a:rPr>
              <a:t>Rare </a:t>
            </a:r>
            <a:r>
              <a:rPr lang="en-US" sz="2800" b="0" i="0" u="none" strike="noStrike" kern="1200" dirty="0">
                <a:ln>
                  <a:noFill/>
                </a:ln>
                <a:latin typeface="Liberation Serif" pitchFamily="18"/>
                <a:ea typeface="WenQuanYi Zen Hei" pitchFamily="2"/>
                <a:cs typeface="Lohit Hindi" pitchFamily="2"/>
              </a:rPr>
              <a:t>classes (relative rarity)</a:t>
            </a:r>
          </a:p>
          <a:p>
            <a:pPr marL="0" marR="0" lvl="0" indent="0" rtl="0" hangingPunct="0">
              <a:lnSpc>
                <a:spcPct val="150000"/>
              </a:lnSpc>
              <a:spcBef>
                <a:spcPts val="0"/>
              </a:spcBef>
              <a:spcAft>
                <a:spcPts val="0"/>
              </a:spcAft>
              <a:buNone/>
              <a:tabLst/>
            </a:pPr>
            <a:endParaRPr lang="en-US" sz="2800" b="0" i="0" u="none" strike="noStrike" kern="1200" dirty="0">
              <a:ln>
                <a:noFill/>
              </a:ln>
              <a:latin typeface="Liberation Serif" pitchFamily="18"/>
              <a:ea typeface="WenQuanYi Zen Hei" pitchFamily="2"/>
              <a:cs typeface="Lohit Hindi" pitchFamily="2"/>
            </a:endParaRPr>
          </a:p>
        </p:txBody>
      </p:sp>
      <p:pic>
        <p:nvPicPr>
          <p:cNvPr id="54" name="Picture 53"/>
          <p:cNvPicPr>
            <a:picLocks noChangeAspect="1"/>
          </p:cNvPicPr>
          <p:nvPr/>
        </p:nvPicPr>
        <p:blipFill>
          <a:blip r:embed="rId3">
            <a:lum/>
            <a:alphaModFix/>
          </a:blip>
          <a:srcRect/>
          <a:stretch>
            <a:fillRect/>
          </a:stretch>
        </p:blipFill>
        <p:spPr>
          <a:xfrm>
            <a:off x="6195240" y="5134320"/>
            <a:ext cx="2194560" cy="1551240"/>
          </a:xfrm>
          <a:prstGeom prst="rect">
            <a:avLst/>
          </a:prstGeom>
          <a:noFill/>
          <a:ln>
            <a:noFill/>
          </a:ln>
        </p:spPr>
      </p:pic>
      <p:pic>
        <p:nvPicPr>
          <p:cNvPr id="55" name="Picture 54"/>
          <p:cNvPicPr>
            <a:picLocks noChangeAspect="1"/>
          </p:cNvPicPr>
          <p:nvPr/>
        </p:nvPicPr>
        <p:blipFill>
          <a:blip r:embed="rId4">
            <a:lum/>
            <a:alphaModFix/>
          </a:blip>
          <a:srcRect/>
          <a:stretch>
            <a:fillRect/>
          </a:stretch>
        </p:blipFill>
        <p:spPr>
          <a:xfrm>
            <a:off x="6101639" y="3566160"/>
            <a:ext cx="2402280" cy="1097280"/>
          </a:xfrm>
          <a:prstGeom prst="rect">
            <a:avLst/>
          </a:prstGeom>
          <a:noFill/>
          <a:ln>
            <a:noFill/>
          </a:ln>
        </p:spPr>
      </p:pic>
      <p:sp>
        <p:nvSpPr>
          <p:cNvPr id="56" name="TextBox 55"/>
          <p:cNvSpPr txBox="1"/>
          <p:nvPr/>
        </p:nvSpPr>
        <p:spPr>
          <a:xfrm>
            <a:off x="6400799" y="4666320"/>
            <a:ext cx="1828800" cy="3434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a:latin typeface="Liberation Serif" pitchFamily="18"/>
              </a:defRPr>
            </a:pPr>
            <a:r>
              <a:rPr lang="en-US" sz="1800" b="0" i="0" u="none" strike="noStrike" kern="1200">
                <a:ln>
                  <a:noFill/>
                </a:ln>
                <a:latin typeface="Liberation Serif" pitchFamily="18"/>
                <a:ea typeface="WenQuanYi Zen Hei" pitchFamily="2"/>
                <a:cs typeface="Lohit Hindi" pitchFamily="2"/>
              </a:rPr>
              <a:t>Curved</a:t>
            </a:r>
          </a:p>
        </p:txBody>
      </p:sp>
      <p:sp>
        <p:nvSpPr>
          <p:cNvPr id="57" name="TextBox 56"/>
          <p:cNvSpPr txBox="1"/>
          <p:nvPr/>
        </p:nvSpPr>
        <p:spPr>
          <a:xfrm>
            <a:off x="6400799" y="6685560"/>
            <a:ext cx="1828800" cy="3434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a:latin typeface="Liberation Serif" pitchFamily="18"/>
              </a:defRPr>
            </a:pPr>
            <a:r>
              <a:rPr lang="en-US" sz="1800" b="0" i="0" u="none" strike="noStrike" kern="1200">
                <a:ln>
                  <a:noFill/>
                </a:ln>
                <a:latin typeface="Liberation Serif" pitchFamily="18"/>
                <a:ea typeface="WenQuanYi Zen Hei" pitchFamily="2"/>
                <a:cs typeface="Lohit Hindi" pitchFamily="2"/>
              </a:rPr>
              <a:t>Mansard</a:t>
            </a:r>
          </a:p>
        </p:txBody>
      </p:sp>
      <p:sp>
        <p:nvSpPr>
          <p:cNvPr id="62" name="Footer Placeholder 61"/>
          <p:cNvSpPr>
            <a:spLocks noGrp="1"/>
          </p:cNvSpPr>
          <p:nvPr>
            <p:ph type="ftr" sz="quarter" idx="11"/>
          </p:nvPr>
        </p:nvSpPr>
        <p:spPr/>
        <p:txBody>
          <a:bodyPr/>
          <a:lstStyle/>
          <a:p>
            <a:pPr lvl="0"/>
            <a:r>
              <a:rPr lang="en-US" smtClean="0"/>
              <a:t>Zhang, Xi PhD Defense</a:t>
            </a:r>
            <a:endParaRPr lang="en-US"/>
          </a:p>
        </p:txBody>
      </p:sp>
      <p:sp>
        <p:nvSpPr>
          <p:cNvPr id="63" name="Slide Number Placeholder 62"/>
          <p:cNvSpPr>
            <a:spLocks noGrp="1"/>
          </p:cNvSpPr>
          <p:nvPr>
            <p:ph type="sldNum" sz="quarter" idx="12"/>
          </p:nvPr>
        </p:nvSpPr>
        <p:spPr/>
        <p:txBody>
          <a:bodyPr/>
          <a:lstStyle/>
          <a:p>
            <a:pPr lvl="0"/>
            <a:fld id="{1163934E-6D4A-49A7-BCC2-DF33CF0FAD11}" type="slidenum">
              <a:rPr lang="mr-IN" smtClean="0"/>
              <a:t>5</a:t>
            </a:fld>
            <a:r>
              <a:rPr lang="mr-IN" smtClean="0"/>
              <a:t>/</a:t>
            </a:r>
            <a:endParaRPr lang="mr-IN"/>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name="page48">
    <p:spTree>
      <p:nvGrpSpPr>
        <p:cNvPr id="1" name=""/>
        <p:cNvGrpSpPr/>
        <p:nvPr/>
      </p:nvGrpSpPr>
      <p:grpSpPr>
        <a:xfrm>
          <a:off x="0" y="0"/>
          <a:ext cx="0" cy="0"/>
          <a:chOff x="0" y="0"/>
          <a:chExt cx="0" cy="0"/>
        </a:xfrm>
      </p:grpSpPr>
      <p:sp>
        <p:nvSpPr>
          <p:cNvPr id="2" name="TextBox 1"/>
          <p:cNvSpPr txBox="1"/>
          <p:nvPr/>
        </p:nvSpPr>
        <p:spPr>
          <a:xfrm>
            <a:off x="590400" y="1321920"/>
            <a:ext cx="7914324" cy="495746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0" marR="0" lvl="0" indent="0" rtl="0" hangingPunct="0">
              <a:lnSpc>
                <a:spcPct val="150000"/>
              </a:lnSpc>
              <a:spcBef>
                <a:spcPts val="0"/>
              </a:spcBef>
              <a:spcAft>
                <a:spcPts val="0"/>
              </a:spcAft>
              <a:buSzPct val="45000"/>
              <a:buFont typeface="StarSymbol"/>
              <a:buChar char="●"/>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50</a:t>
            </a:fld>
            <a:r>
              <a:rPr lang="mr-IN" smtClean="0"/>
              <a:t>/</a:t>
            </a:r>
            <a:endParaRPr lang="mr-I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page49">
    <p:spTree>
      <p:nvGrpSpPr>
        <p:cNvPr id="1" name=""/>
        <p:cNvGrpSpPr/>
        <p:nvPr/>
      </p:nvGrpSpPr>
      <p:grpSpPr>
        <a:xfrm>
          <a:off x="0" y="0"/>
          <a:ext cx="0" cy="0"/>
          <a:chOff x="0" y="0"/>
          <a:chExt cx="0" cy="0"/>
        </a:xfrm>
      </p:grpSpPr>
      <p:sp>
        <p:nvSpPr>
          <p:cNvPr id="2" name="TextBox 1"/>
          <p:cNvSpPr txBox="1"/>
          <p:nvPr/>
        </p:nvSpPr>
        <p:spPr>
          <a:xfrm>
            <a:off x="366480" y="116660"/>
            <a:ext cx="5119920"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a:ln>
                  <a:noFill/>
                </a:ln>
                <a:latin typeface="Liberation Serif" pitchFamily="18"/>
                <a:ea typeface="WenQuanYi Zen Hei" pitchFamily="2"/>
                <a:cs typeface="Lohit Hindi" pitchFamily="2"/>
              </a:rPr>
              <a:t>Eliminate Synthetic Gap</a:t>
            </a:r>
          </a:p>
        </p:txBody>
      </p:sp>
      <p:sp>
        <p:nvSpPr>
          <p:cNvPr id="4" name="TextBox 3"/>
          <p:cNvSpPr txBox="1"/>
          <p:nvPr/>
        </p:nvSpPr>
        <p:spPr>
          <a:xfrm>
            <a:off x="590400" y="1073160"/>
            <a:ext cx="9235440" cy="76428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SzPct val="45000"/>
              <a:buFont typeface="StarSymbol"/>
              <a:buChar char="●"/>
              <a:tabLst/>
            </a:pPr>
            <a:r>
              <a:rPr lang="en-US" sz="3200" b="0" i="0" u="none" strike="noStrike" kern="1200">
                <a:ln>
                  <a:noFill/>
                </a:ln>
                <a:latin typeface="Liberation Serif" pitchFamily="18"/>
                <a:ea typeface="WenQuanYi Zen Hei" pitchFamily="2"/>
                <a:cs typeface="Lohit Hindi" pitchFamily="2"/>
              </a:rPr>
              <a:t>Synthetic gap.</a:t>
            </a:r>
          </a:p>
        </p:txBody>
      </p:sp>
      <p:pic>
        <p:nvPicPr>
          <p:cNvPr id="5" name="Picture 4"/>
          <p:cNvPicPr>
            <a:picLocks noChangeAspect="1"/>
          </p:cNvPicPr>
          <p:nvPr/>
        </p:nvPicPr>
        <p:blipFill>
          <a:blip r:embed="rId3">
            <a:lum/>
            <a:alphaModFix/>
          </a:blip>
          <a:srcRect/>
          <a:stretch>
            <a:fillRect/>
          </a:stretch>
        </p:blipFill>
        <p:spPr>
          <a:xfrm>
            <a:off x="290880" y="2490480"/>
            <a:ext cx="5516640" cy="2447280"/>
          </a:xfrm>
          <a:prstGeom prst="rect">
            <a:avLst/>
          </a:prstGeom>
          <a:noFill/>
          <a:ln>
            <a:noFill/>
          </a:ln>
        </p:spPr>
      </p:pic>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51</a:t>
            </a:fld>
            <a:r>
              <a:rPr lang="mr-IN" smtClean="0"/>
              <a:t>/</a:t>
            </a:r>
            <a:endParaRPr lang="mr-IN"/>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7520" y="1915011"/>
            <a:ext cx="4186332" cy="3709936"/>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page50">
    <p:spTree>
      <p:nvGrpSpPr>
        <p:cNvPr id="1" name=""/>
        <p:cNvGrpSpPr/>
        <p:nvPr/>
      </p:nvGrpSpPr>
      <p:grpSpPr>
        <a:xfrm>
          <a:off x="0" y="0"/>
          <a:ext cx="0" cy="0"/>
          <a:chOff x="0" y="0"/>
          <a:chExt cx="0" cy="0"/>
        </a:xfrm>
      </p:grpSpPr>
      <p:sp>
        <p:nvSpPr>
          <p:cNvPr id="2" name="TextBox 1"/>
          <p:cNvSpPr txBox="1"/>
          <p:nvPr/>
        </p:nvSpPr>
        <p:spPr>
          <a:xfrm>
            <a:off x="590400" y="1073520"/>
            <a:ext cx="9121636" cy="4337811"/>
          </a:xfrm>
          <a:prstGeom prst="rect">
            <a:avLst/>
          </a:prstGeom>
          <a:noFill/>
          <a:ln>
            <a:noFill/>
          </a:ln>
        </p:spPr>
        <p:txBody>
          <a:bodyPr vert="horz" wrap="squar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Previous work.</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Eliminate distribution means in Kernel Reproducing Hilbert Space (KRHS). [12][46]</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Subspace alignment. [35][24]</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Deep neural network using KRHS as domain loss. [32][19]</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52</a:t>
            </a:fld>
            <a:r>
              <a:rPr lang="mr-IN" smtClean="0"/>
              <a:t>/</a:t>
            </a:r>
            <a:endParaRPr lang="mr-I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page51">
    <p:spTree>
      <p:nvGrpSpPr>
        <p:cNvPr id="1" name=""/>
        <p:cNvGrpSpPr/>
        <p:nvPr/>
      </p:nvGrpSpPr>
      <p:grpSpPr>
        <a:xfrm>
          <a:off x="0" y="0"/>
          <a:ext cx="0" cy="0"/>
          <a:chOff x="0" y="0"/>
          <a:chExt cx="0" cy="0"/>
        </a:xfrm>
      </p:grpSpPr>
      <p:sp>
        <p:nvSpPr>
          <p:cNvPr id="2" name="TextBox 1"/>
          <p:cNvSpPr txBox="1"/>
          <p:nvPr/>
        </p:nvSpPr>
        <p:spPr>
          <a:xfrm>
            <a:off x="590400" y="1073520"/>
            <a:ext cx="6820755" cy="141835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The proposed approach.</a:t>
            </a:r>
          </a:p>
          <a:p>
            <a:pPr marL="457200" marR="0" lvl="2"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Multi-Channel </a:t>
            </a:r>
            <a:r>
              <a:rPr lang="en-US" sz="3200" b="0" i="0" u="none" strike="noStrike" kern="1200" dirty="0" err="1">
                <a:ln>
                  <a:noFill/>
                </a:ln>
                <a:latin typeface="Liberation Serif" pitchFamily="18"/>
                <a:ea typeface="WenQuanYi Zen Hei" pitchFamily="2"/>
                <a:cs typeface="Lohit Hindi" pitchFamily="2"/>
              </a:rPr>
              <a:t>Autoencoder</a:t>
            </a:r>
            <a:r>
              <a:rPr lang="en-US" sz="3200" b="0" i="0" u="none" strike="noStrike" kern="1200" dirty="0">
                <a:ln>
                  <a:noFill/>
                </a:ln>
                <a:latin typeface="Liberation Serif" pitchFamily="18"/>
                <a:ea typeface="WenQuanYi Zen Hei" pitchFamily="2"/>
                <a:cs typeface="Lohit Hindi" pitchFamily="2"/>
              </a:rPr>
              <a:t> (MCAE)</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53</a:t>
            </a:fld>
            <a:r>
              <a:rPr lang="mr-IN" smtClean="0"/>
              <a:t>/</a:t>
            </a:r>
            <a:endParaRPr lang="mr-I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page52">
    <p:spTree>
      <p:nvGrpSpPr>
        <p:cNvPr id="1" name=""/>
        <p:cNvGrpSpPr/>
        <p:nvPr/>
      </p:nvGrpSpPr>
      <p:grpSpPr>
        <a:xfrm>
          <a:off x="0" y="0"/>
          <a:ext cx="0" cy="0"/>
          <a:chOff x="0" y="0"/>
          <a:chExt cx="0" cy="0"/>
        </a:xfrm>
      </p:grpSpPr>
      <p:sp>
        <p:nvSpPr>
          <p:cNvPr id="2" name="TextBox 1"/>
          <p:cNvSpPr txBox="1"/>
          <p:nvPr/>
        </p:nvSpPr>
        <p:spPr>
          <a:xfrm>
            <a:off x="590400" y="965520"/>
            <a:ext cx="4560072"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Traditional </a:t>
            </a:r>
            <a:r>
              <a:rPr lang="en-US" sz="3200" b="0" i="0" u="none" strike="noStrike" kern="1200" dirty="0" err="1">
                <a:ln>
                  <a:noFill/>
                </a:ln>
                <a:latin typeface="Liberation Serif" pitchFamily="18"/>
                <a:ea typeface="WenQuanYi Zen Hei" pitchFamily="2"/>
                <a:cs typeface="Lohit Hindi" pitchFamily="2"/>
              </a:rPr>
              <a:t>autoencoder</a:t>
            </a:r>
            <a:endParaRPr lang="en-US" sz="3200" b="0" i="0" u="none" strike="noStrike" kern="1200" dirty="0">
              <a:ln>
                <a:noFill/>
              </a:ln>
              <a:latin typeface="Liberation Serif" pitchFamily="18"/>
              <a:ea typeface="WenQuanYi Zen Hei" pitchFamily="2"/>
              <a:cs typeface="Lohit Hindi" pitchFamily="2"/>
            </a:endParaRPr>
          </a:p>
        </p:txBody>
      </p:sp>
      <p:pic>
        <p:nvPicPr>
          <p:cNvPr id="3" name="Picture 2"/>
          <p:cNvPicPr>
            <a:picLocks noChangeAspect="1"/>
          </p:cNvPicPr>
          <p:nvPr/>
        </p:nvPicPr>
        <p:blipFill>
          <a:blip r:embed="rId3">
            <a:lum/>
            <a:alphaModFix/>
          </a:blip>
          <a:srcRect/>
          <a:stretch>
            <a:fillRect/>
          </a:stretch>
        </p:blipFill>
        <p:spPr>
          <a:xfrm>
            <a:off x="822960" y="2086560"/>
            <a:ext cx="3809520" cy="423828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4881600" y="1995120"/>
            <a:ext cx="4536720" cy="4536720"/>
          </a:xfrm>
          <a:prstGeom prst="rect">
            <a:avLst/>
          </a:prstGeom>
          <a:noFill/>
          <a:ln>
            <a:noFill/>
          </a:ln>
        </p:spPr>
      </p:pic>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54</a:t>
            </a:fld>
            <a:r>
              <a:rPr lang="mr-IN" smtClean="0"/>
              <a:t>/</a:t>
            </a:r>
            <a:endParaRPr lang="mr-I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page53">
    <p:spTree>
      <p:nvGrpSpPr>
        <p:cNvPr id="1" name=""/>
        <p:cNvGrpSpPr/>
        <p:nvPr/>
      </p:nvGrpSpPr>
      <p:grpSpPr>
        <a:xfrm>
          <a:off x="0" y="0"/>
          <a:ext cx="0" cy="0"/>
          <a:chOff x="0" y="0"/>
          <a:chExt cx="0" cy="0"/>
        </a:xfrm>
      </p:grpSpPr>
      <p:sp>
        <p:nvSpPr>
          <p:cNvPr id="2" name="TextBox 1"/>
          <p:cNvSpPr txBox="1"/>
          <p:nvPr/>
        </p:nvSpPr>
        <p:spPr>
          <a:xfrm>
            <a:off x="590400" y="965520"/>
            <a:ext cx="4176698"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The proposed MCAE</a:t>
            </a:r>
          </a:p>
        </p:txBody>
      </p:sp>
      <p:sp>
        <p:nvSpPr>
          <p:cNvPr id="3" name="TextBox 2"/>
          <p:cNvSpPr txBox="1"/>
          <p:nvPr/>
        </p:nvSpPr>
        <p:spPr>
          <a:xfrm>
            <a:off x="1280159" y="5927039"/>
            <a:ext cx="2560319" cy="4014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Basic structure</a:t>
            </a:r>
          </a:p>
        </p:txBody>
      </p:sp>
      <p:sp>
        <p:nvSpPr>
          <p:cNvPr id="4" name="TextBox 3"/>
          <p:cNvSpPr txBox="1"/>
          <p:nvPr/>
        </p:nvSpPr>
        <p:spPr>
          <a:xfrm>
            <a:off x="6356160" y="5927039"/>
            <a:ext cx="2560319" cy="4014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2200" b="0" i="0" u="none" strike="noStrike" kern="1200">
                <a:ln>
                  <a:noFill/>
                </a:ln>
                <a:latin typeface="Liberation Serif" pitchFamily="18"/>
                <a:ea typeface="WenQuanYi Zen Hei" pitchFamily="2"/>
                <a:cs typeface="Lohit Hindi" pitchFamily="2"/>
              </a:rPr>
              <a:t>Stacked up</a:t>
            </a:r>
          </a:p>
        </p:txBody>
      </p:sp>
      <p:sp>
        <p:nvSpPr>
          <p:cNvPr id="5" name="Freeform: Shape 4"/>
          <p:cNvSpPr/>
          <p:nvPr/>
        </p:nvSpPr>
        <p:spPr>
          <a:xfrm>
            <a:off x="2747160" y="520056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2" y="743"/>
                  <a:pt x="0" y="580"/>
                  <a:pt x="0" y="370"/>
                </a:cubicBezTo>
                <a:cubicBezTo>
                  <a:pt x="0" y="160"/>
                  <a:pt x="162" y="0"/>
                  <a:pt x="373"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 name="Freeform: Shape 5"/>
          <p:cNvSpPr/>
          <p:nvPr/>
        </p:nvSpPr>
        <p:spPr>
          <a:xfrm>
            <a:off x="274716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 name="Freeform: Shape 6"/>
          <p:cNvSpPr/>
          <p:nvPr/>
        </p:nvSpPr>
        <p:spPr>
          <a:xfrm>
            <a:off x="301572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 name="Freeform: Shape 7"/>
          <p:cNvSpPr/>
          <p:nvPr/>
        </p:nvSpPr>
        <p:spPr>
          <a:xfrm>
            <a:off x="1903320" y="5200560"/>
            <a:ext cx="267120" cy="267120"/>
          </a:xfrm>
          <a:custGeom>
            <a:avLst/>
            <a:gdLst/>
            <a:ahLst/>
            <a:cxnLst>
              <a:cxn ang="3cd4">
                <a:pos x="hc" y="t"/>
              </a:cxn>
              <a:cxn ang="cd2">
                <a:pos x="l" y="vc"/>
              </a:cxn>
              <a:cxn ang="cd4">
                <a:pos x="hc" y="b"/>
              </a:cxn>
              <a:cxn ang="0">
                <a:pos x="r" y="vc"/>
              </a:cxn>
            </a:cxnLst>
            <a:rect l="l" t="t" r="r" b="b"/>
            <a:pathLst>
              <a:path w="743" h="743">
                <a:moveTo>
                  <a:pt x="368" y="0"/>
                </a:moveTo>
                <a:cubicBezTo>
                  <a:pt x="578" y="0"/>
                  <a:pt x="743" y="160"/>
                  <a:pt x="743" y="370"/>
                </a:cubicBezTo>
                <a:cubicBezTo>
                  <a:pt x="743" y="580"/>
                  <a:pt x="578" y="743"/>
                  <a:pt x="368" y="743"/>
                </a:cubicBezTo>
                <a:cubicBezTo>
                  <a:pt x="156" y="743"/>
                  <a:pt x="0" y="580"/>
                  <a:pt x="0" y="370"/>
                </a:cubicBezTo>
                <a:cubicBezTo>
                  <a:pt x="0" y="160"/>
                  <a:pt x="156" y="0"/>
                  <a:pt x="368"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 name="Freeform: Shape 8"/>
          <p:cNvSpPr/>
          <p:nvPr/>
        </p:nvSpPr>
        <p:spPr>
          <a:xfrm>
            <a:off x="190332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 name="Freeform: Shape 9"/>
          <p:cNvSpPr/>
          <p:nvPr/>
        </p:nvSpPr>
        <p:spPr>
          <a:xfrm>
            <a:off x="217008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reeform: Shape 10"/>
          <p:cNvSpPr/>
          <p:nvPr/>
        </p:nvSpPr>
        <p:spPr>
          <a:xfrm>
            <a:off x="1886760" y="360180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1"/>
                  <a:pt x="743" y="370"/>
                </a:cubicBezTo>
                <a:cubicBezTo>
                  <a:pt x="743" y="580"/>
                  <a:pt x="583" y="743"/>
                  <a:pt x="373" y="743"/>
                </a:cubicBezTo>
                <a:cubicBezTo>
                  <a:pt x="161" y="743"/>
                  <a:pt x="0" y="580"/>
                  <a:pt x="0" y="370"/>
                </a:cubicBezTo>
                <a:cubicBezTo>
                  <a:pt x="0" y="161"/>
                  <a:pt x="161" y="0"/>
                  <a:pt x="373" y="0"/>
                </a:cubicBezTo>
                <a:close/>
              </a:path>
            </a:pathLst>
          </a:custGeom>
          <a:solidFill>
            <a:srgbClr val="999999"/>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 name="Freeform: Shape 11"/>
          <p:cNvSpPr/>
          <p:nvPr/>
        </p:nvSpPr>
        <p:spPr>
          <a:xfrm>
            <a:off x="1886760" y="36018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 name="Freeform: Shape 12"/>
          <p:cNvSpPr/>
          <p:nvPr/>
        </p:nvSpPr>
        <p:spPr>
          <a:xfrm>
            <a:off x="2153880" y="38700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 name="Freeform: Shape 13"/>
          <p:cNvSpPr/>
          <p:nvPr/>
        </p:nvSpPr>
        <p:spPr>
          <a:xfrm>
            <a:off x="2978639" y="360180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0"/>
                  <a:pt x="582" y="743"/>
                  <a:pt x="371" y="743"/>
                </a:cubicBezTo>
                <a:cubicBezTo>
                  <a:pt x="160" y="743"/>
                  <a:pt x="0" y="580"/>
                  <a:pt x="0" y="370"/>
                </a:cubicBezTo>
                <a:cubicBezTo>
                  <a:pt x="0" y="161"/>
                  <a:pt x="160" y="0"/>
                  <a:pt x="371" y="0"/>
                </a:cubicBezTo>
                <a:close/>
              </a:path>
            </a:pathLst>
          </a:custGeom>
          <a:solidFill>
            <a:srgbClr val="999999"/>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 name="Freeform: Shape 14"/>
          <p:cNvSpPr/>
          <p:nvPr/>
        </p:nvSpPr>
        <p:spPr>
          <a:xfrm>
            <a:off x="2978639" y="36018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 name="Freeform: Shape 15"/>
          <p:cNvSpPr/>
          <p:nvPr/>
        </p:nvSpPr>
        <p:spPr>
          <a:xfrm>
            <a:off x="3246840" y="3868559"/>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 name="Freeform: Shape 16"/>
          <p:cNvSpPr/>
          <p:nvPr/>
        </p:nvSpPr>
        <p:spPr>
          <a:xfrm>
            <a:off x="2661120" y="5200560"/>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0"/>
                  <a:pt x="743" y="370"/>
                </a:cubicBezTo>
                <a:cubicBezTo>
                  <a:pt x="743" y="580"/>
                  <a:pt x="582"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 name="Freeform: Shape 17"/>
          <p:cNvSpPr/>
          <p:nvPr/>
        </p:nvSpPr>
        <p:spPr>
          <a:xfrm>
            <a:off x="266112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 name="Freeform: Shape 18"/>
          <p:cNvSpPr/>
          <p:nvPr/>
        </p:nvSpPr>
        <p:spPr>
          <a:xfrm>
            <a:off x="2928239"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 name="Freeform: Shape 19"/>
          <p:cNvSpPr/>
          <p:nvPr/>
        </p:nvSpPr>
        <p:spPr>
          <a:xfrm>
            <a:off x="1807199" y="5200560"/>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0"/>
                  <a:pt x="743" y="370"/>
                </a:cubicBezTo>
                <a:cubicBezTo>
                  <a:pt x="743" y="580"/>
                  <a:pt x="582"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 name="Freeform: Shape 20"/>
          <p:cNvSpPr/>
          <p:nvPr/>
        </p:nvSpPr>
        <p:spPr>
          <a:xfrm>
            <a:off x="1807199"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 name="Freeform: Shape 21"/>
          <p:cNvSpPr/>
          <p:nvPr/>
        </p:nvSpPr>
        <p:spPr>
          <a:xfrm>
            <a:off x="207396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 name="Freeform: Shape 22"/>
          <p:cNvSpPr/>
          <p:nvPr/>
        </p:nvSpPr>
        <p:spPr>
          <a:xfrm>
            <a:off x="2127240" y="2054880"/>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2" y="0"/>
                  <a:pt x="743" y="161"/>
                  <a:pt x="743" y="371"/>
                </a:cubicBezTo>
                <a:cubicBezTo>
                  <a:pt x="743" y="583"/>
                  <a:pt x="582" y="743"/>
                  <a:pt x="370" y="743"/>
                </a:cubicBezTo>
                <a:cubicBezTo>
                  <a:pt x="160" y="743"/>
                  <a:pt x="0" y="583"/>
                  <a:pt x="0" y="371"/>
                </a:cubicBezTo>
                <a:cubicBezTo>
                  <a:pt x="0" y="161"/>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 name="Freeform: Shape 23"/>
          <p:cNvSpPr/>
          <p:nvPr/>
        </p:nvSpPr>
        <p:spPr>
          <a:xfrm>
            <a:off x="2127240" y="20548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 name="Freeform: Shape 24"/>
          <p:cNvSpPr/>
          <p:nvPr/>
        </p:nvSpPr>
        <p:spPr>
          <a:xfrm>
            <a:off x="2394360" y="23216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 name="Freeform: Shape 25"/>
          <p:cNvSpPr/>
          <p:nvPr/>
        </p:nvSpPr>
        <p:spPr>
          <a:xfrm>
            <a:off x="1287720" y="205488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3" y="0"/>
                  <a:pt x="743" y="161"/>
                  <a:pt x="743" y="371"/>
                </a:cubicBezTo>
                <a:cubicBezTo>
                  <a:pt x="743" y="583"/>
                  <a:pt x="583" y="743"/>
                  <a:pt x="371" y="743"/>
                </a:cubicBezTo>
                <a:cubicBezTo>
                  <a:pt x="161" y="743"/>
                  <a:pt x="0" y="583"/>
                  <a:pt x="0" y="371"/>
                </a:cubicBezTo>
                <a:cubicBezTo>
                  <a:pt x="0" y="161"/>
                  <a:pt x="161" y="0"/>
                  <a:pt x="371"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 name="Freeform: Shape 26"/>
          <p:cNvSpPr/>
          <p:nvPr/>
        </p:nvSpPr>
        <p:spPr>
          <a:xfrm>
            <a:off x="1287720" y="20548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8" name="Freeform: Shape 27"/>
          <p:cNvSpPr/>
          <p:nvPr/>
        </p:nvSpPr>
        <p:spPr>
          <a:xfrm>
            <a:off x="1556639" y="23216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9" name="Freeform: Shape 28"/>
          <p:cNvSpPr/>
          <p:nvPr/>
        </p:nvSpPr>
        <p:spPr>
          <a:xfrm>
            <a:off x="3598200" y="205344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1"/>
                  <a:pt x="743" y="370"/>
                </a:cubicBezTo>
                <a:cubicBezTo>
                  <a:pt x="743" y="582"/>
                  <a:pt x="583" y="743"/>
                  <a:pt x="373" y="743"/>
                </a:cubicBezTo>
                <a:cubicBezTo>
                  <a:pt x="162" y="743"/>
                  <a:pt x="0" y="582"/>
                  <a:pt x="0" y="370"/>
                </a:cubicBezTo>
                <a:cubicBezTo>
                  <a:pt x="0" y="161"/>
                  <a:pt x="162" y="0"/>
                  <a:pt x="373"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0" name="Freeform: Shape 29"/>
          <p:cNvSpPr/>
          <p:nvPr/>
        </p:nvSpPr>
        <p:spPr>
          <a:xfrm>
            <a:off x="3598200" y="20534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1" name="Freeform: Shape 30"/>
          <p:cNvSpPr/>
          <p:nvPr/>
        </p:nvSpPr>
        <p:spPr>
          <a:xfrm>
            <a:off x="3865319" y="232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2" name="Freeform: Shape 31"/>
          <p:cNvSpPr/>
          <p:nvPr/>
        </p:nvSpPr>
        <p:spPr>
          <a:xfrm>
            <a:off x="2759039" y="205344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2"/>
                  <a:pt x="582" y="743"/>
                  <a:pt x="371" y="743"/>
                </a:cubicBezTo>
                <a:cubicBezTo>
                  <a:pt x="161" y="743"/>
                  <a:pt x="0" y="582"/>
                  <a:pt x="0" y="370"/>
                </a:cubicBezTo>
                <a:cubicBezTo>
                  <a:pt x="0" y="161"/>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3" name="Freeform: Shape 32"/>
          <p:cNvSpPr/>
          <p:nvPr/>
        </p:nvSpPr>
        <p:spPr>
          <a:xfrm>
            <a:off x="2759039" y="20534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4" name="Freeform: Shape 33"/>
          <p:cNvSpPr/>
          <p:nvPr/>
        </p:nvSpPr>
        <p:spPr>
          <a:xfrm>
            <a:off x="3027240" y="23216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5" name="Straight Connector 34"/>
          <p:cNvSpPr/>
          <p:nvPr/>
        </p:nvSpPr>
        <p:spPr>
          <a:xfrm flipH="1" flipV="1">
            <a:off x="1422719" y="2321640"/>
            <a:ext cx="598320" cy="128160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6" name="Straight Connector 35"/>
          <p:cNvSpPr/>
          <p:nvPr/>
        </p:nvSpPr>
        <p:spPr>
          <a:xfrm flipV="1">
            <a:off x="2020679" y="2321640"/>
            <a:ext cx="242281" cy="128160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7" name="Straight Connector 36"/>
          <p:cNvSpPr/>
          <p:nvPr/>
        </p:nvSpPr>
        <p:spPr>
          <a:xfrm flipH="1" flipV="1">
            <a:off x="1422719" y="2321640"/>
            <a:ext cx="1691281" cy="12805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8" name="Straight Connector 37"/>
          <p:cNvSpPr/>
          <p:nvPr/>
        </p:nvSpPr>
        <p:spPr>
          <a:xfrm flipH="1" flipV="1">
            <a:off x="2262240" y="2321640"/>
            <a:ext cx="851760" cy="12805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39" name="Straight Connector 38"/>
          <p:cNvSpPr/>
          <p:nvPr/>
        </p:nvSpPr>
        <p:spPr>
          <a:xfrm flipH="1">
            <a:off x="2020679" y="2321640"/>
            <a:ext cx="874080"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0" name="Straight Connector 39"/>
          <p:cNvSpPr/>
          <p:nvPr/>
        </p:nvSpPr>
        <p:spPr>
          <a:xfrm flipH="1">
            <a:off x="2020679" y="2320560"/>
            <a:ext cx="1711801" cy="128304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1" name="Straight Connector 40"/>
          <p:cNvSpPr/>
          <p:nvPr/>
        </p:nvSpPr>
        <p:spPr>
          <a:xfrm>
            <a:off x="2894040" y="2321640"/>
            <a:ext cx="219960" cy="128052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2" name="Straight Connector 41"/>
          <p:cNvSpPr/>
          <p:nvPr/>
        </p:nvSpPr>
        <p:spPr>
          <a:xfrm flipV="1">
            <a:off x="3113639" y="2320560"/>
            <a:ext cx="61884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3" name="Straight Connector 42"/>
          <p:cNvSpPr/>
          <p:nvPr/>
        </p:nvSpPr>
        <p:spPr>
          <a:xfrm flipH="1">
            <a:off x="1941839" y="3870000"/>
            <a:ext cx="79200" cy="133092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4" name="Straight Connector 43"/>
          <p:cNvSpPr/>
          <p:nvPr/>
        </p:nvSpPr>
        <p:spPr>
          <a:xfrm flipV="1">
            <a:off x="1941839" y="3868559"/>
            <a:ext cx="1172161" cy="133236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5" name="Straight Connector 44"/>
          <p:cNvSpPr/>
          <p:nvPr/>
        </p:nvSpPr>
        <p:spPr>
          <a:xfrm>
            <a:off x="2020679" y="3870000"/>
            <a:ext cx="776161" cy="133092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6" name="Straight Connector 45"/>
          <p:cNvSpPr/>
          <p:nvPr/>
        </p:nvSpPr>
        <p:spPr>
          <a:xfrm flipV="1">
            <a:off x="2796120" y="3868559"/>
            <a:ext cx="317880" cy="133236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47" name="TextBox 46"/>
          <p:cNvSpPr txBox="1"/>
          <p:nvPr/>
        </p:nvSpPr>
        <p:spPr>
          <a:xfrm>
            <a:off x="3300120" y="4284000"/>
            <a:ext cx="93600" cy="22140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200" b="0" i="0" u="none" strike="noStrike" kern="1200">
                <a:ln>
                  <a:noFill/>
                </a:ln>
                <a:solidFill>
                  <a:srgbClr val="000000"/>
                </a:solidFill>
                <a:latin typeface="OpenSymbol" pitchFamily="18"/>
                <a:ea typeface="WenQuanYi Zen Hei" pitchFamily="2"/>
                <a:cs typeface="OpenSymbol" pitchFamily="2"/>
              </a:rPr>
              <a:t>θ</a:t>
            </a:r>
          </a:p>
        </p:txBody>
      </p:sp>
      <p:sp>
        <p:nvSpPr>
          <p:cNvPr id="48" name="TextBox 47"/>
          <p:cNvSpPr txBox="1"/>
          <p:nvPr/>
        </p:nvSpPr>
        <p:spPr>
          <a:xfrm>
            <a:off x="3398040" y="4367880"/>
            <a:ext cx="48960" cy="1202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720" b="0" i="1" u="none" strike="noStrike" kern="1200">
                <a:ln>
                  <a:noFill/>
                </a:ln>
                <a:solidFill>
                  <a:srgbClr val="000000"/>
                </a:solidFill>
                <a:latin typeface="Liberation Serif" pitchFamily="18"/>
                <a:ea typeface="WenQuanYi Zen Hei" pitchFamily="2"/>
                <a:cs typeface="Liberation Serif" pitchFamily="2"/>
              </a:rPr>
              <a:t>e</a:t>
            </a:r>
          </a:p>
        </p:txBody>
      </p:sp>
      <p:sp>
        <p:nvSpPr>
          <p:cNvPr id="49" name="TextBox 48"/>
          <p:cNvSpPr txBox="1"/>
          <p:nvPr/>
        </p:nvSpPr>
        <p:spPr>
          <a:xfrm>
            <a:off x="1076040" y="3005640"/>
            <a:ext cx="109080" cy="2584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000000"/>
                </a:solidFill>
                <a:latin typeface="OpenSymbol" pitchFamily="18"/>
                <a:ea typeface="WenQuanYi Zen Hei" pitchFamily="2"/>
                <a:cs typeface="OpenSymbol" pitchFamily="2"/>
              </a:rPr>
              <a:t>θ</a:t>
            </a:r>
          </a:p>
        </p:txBody>
      </p:sp>
      <p:sp>
        <p:nvSpPr>
          <p:cNvPr id="50" name="TextBox 49"/>
          <p:cNvSpPr txBox="1"/>
          <p:nvPr/>
        </p:nvSpPr>
        <p:spPr>
          <a:xfrm>
            <a:off x="1185480" y="3116880"/>
            <a:ext cx="63360" cy="1414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d</a:t>
            </a:r>
          </a:p>
        </p:txBody>
      </p:sp>
      <p:sp>
        <p:nvSpPr>
          <p:cNvPr id="51" name="TextBox 50"/>
          <p:cNvSpPr txBox="1"/>
          <p:nvPr/>
        </p:nvSpPr>
        <p:spPr>
          <a:xfrm>
            <a:off x="1185480" y="2961000"/>
            <a:ext cx="702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L</a:t>
            </a:r>
          </a:p>
        </p:txBody>
      </p:sp>
      <p:sp>
        <p:nvSpPr>
          <p:cNvPr id="52" name="TextBox 51"/>
          <p:cNvSpPr txBox="1"/>
          <p:nvPr/>
        </p:nvSpPr>
        <p:spPr>
          <a:xfrm>
            <a:off x="3668040" y="3056040"/>
            <a:ext cx="109080" cy="2588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000000"/>
                </a:solidFill>
                <a:latin typeface="OpenSymbol" pitchFamily="18"/>
                <a:ea typeface="WenQuanYi Zen Hei" pitchFamily="2"/>
                <a:cs typeface="OpenSymbol" pitchFamily="2"/>
              </a:rPr>
              <a:t>θ</a:t>
            </a:r>
          </a:p>
        </p:txBody>
      </p:sp>
      <p:sp>
        <p:nvSpPr>
          <p:cNvPr id="53" name="TextBox 52"/>
          <p:cNvSpPr txBox="1"/>
          <p:nvPr/>
        </p:nvSpPr>
        <p:spPr>
          <a:xfrm>
            <a:off x="3779640" y="3167640"/>
            <a:ext cx="630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d</a:t>
            </a:r>
          </a:p>
        </p:txBody>
      </p:sp>
      <p:sp>
        <p:nvSpPr>
          <p:cNvPr id="54" name="TextBox 53"/>
          <p:cNvSpPr txBox="1"/>
          <p:nvPr/>
        </p:nvSpPr>
        <p:spPr>
          <a:xfrm>
            <a:off x="3779640" y="3011760"/>
            <a:ext cx="77400" cy="14112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840" b="0" i="1" u="none" strike="noStrike" kern="1200">
                <a:ln>
                  <a:noFill/>
                </a:ln>
                <a:solidFill>
                  <a:srgbClr val="000000"/>
                </a:solidFill>
                <a:latin typeface="Liberation Serif" pitchFamily="18"/>
                <a:ea typeface="WenQuanYi Zen Hei" pitchFamily="2"/>
                <a:cs typeface="Liberation Serif" pitchFamily="2"/>
              </a:rPr>
              <a:t>R</a:t>
            </a:r>
          </a:p>
        </p:txBody>
      </p:sp>
      <p:sp>
        <p:nvSpPr>
          <p:cNvPr id="55" name="TextBox 54"/>
          <p:cNvSpPr txBox="1"/>
          <p:nvPr/>
        </p:nvSpPr>
        <p:spPr>
          <a:xfrm>
            <a:off x="1484999" y="5481000"/>
            <a:ext cx="75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DC2300"/>
                </a:solidFill>
                <a:latin typeface="Liberation Sans" pitchFamily="18"/>
                <a:ea typeface="WenQuanYi Zen Hei" pitchFamily="2"/>
                <a:cs typeface="Liberation Sans" pitchFamily="2"/>
              </a:rPr>
              <a:t> </a:t>
            </a:r>
          </a:p>
        </p:txBody>
      </p:sp>
      <p:sp>
        <p:nvSpPr>
          <p:cNvPr id="56" name="TextBox 55"/>
          <p:cNvSpPr txBox="1"/>
          <p:nvPr/>
        </p:nvSpPr>
        <p:spPr>
          <a:xfrm>
            <a:off x="1560960" y="5534640"/>
            <a:ext cx="790920" cy="23364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DC2300"/>
                </a:solidFill>
                <a:latin typeface="Liberation Sans" pitchFamily="18"/>
                <a:ea typeface="WenQuanYi Zen Hei" pitchFamily="2"/>
                <a:cs typeface="Liberation Sans" pitchFamily="2"/>
              </a:rPr>
              <a:t>task one</a:t>
            </a:r>
          </a:p>
        </p:txBody>
      </p:sp>
      <p:sp>
        <p:nvSpPr>
          <p:cNvPr id="57" name="TextBox 56"/>
          <p:cNvSpPr txBox="1"/>
          <p:nvPr/>
        </p:nvSpPr>
        <p:spPr>
          <a:xfrm>
            <a:off x="2725200" y="5476320"/>
            <a:ext cx="7560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 </a:t>
            </a:r>
          </a:p>
        </p:txBody>
      </p:sp>
      <p:sp>
        <p:nvSpPr>
          <p:cNvPr id="58" name="Freeform: Shape 57"/>
          <p:cNvSpPr/>
          <p:nvPr/>
        </p:nvSpPr>
        <p:spPr>
          <a:xfrm>
            <a:off x="1728360" y="2050560"/>
            <a:ext cx="267120" cy="267120"/>
          </a:xfrm>
          <a:custGeom>
            <a:avLst/>
            <a:gdLst/>
            <a:ahLst/>
            <a:cxnLst>
              <a:cxn ang="3cd4">
                <a:pos x="hc" y="t"/>
              </a:cxn>
              <a:cxn ang="cd2">
                <a:pos x="l" y="vc"/>
              </a:cxn>
              <a:cxn ang="cd4">
                <a:pos x="hc" y="b"/>
              </a:cxn>
              <a:cxn ang="0">
                <a:pos x="r" y="vc"/>
              </a:cxn>
            </a:cxnLst>
            <a:rect l="l" t="t" r="r" b="b"/>
            <a:pathLst>
              <a:path w="743" h="743">
                <a:moveTo>
                  <a:pt x="368" y="0"/>
                </a:moveTo>
                <a:cubicBezTo>
                  <a:pt x="578" y="0"/>
                  <a:pt x="743" y="160"/>
                  <a:pt x="743" y="370"/>
                </a:cubicBezTo>
                <a:cubicBezTo>
                  <a:pt x="743" y="582"/>
                  <a:pt x="578" y="743"/>
                  <a:pt x="368" y="743"/>
                </a:cubicBezTo>
                <a:cubicBezTo>
                  <a:pt x="158" y="743"/>
                  <a:pt x="0" y="582"/>
                  <a:pt x="0" y="370"/>
                </a:cubicBezTo>
                <a:cubicBezTo>
                  <a:pt x="0" y="160"/>
                  <a:pt x="158" y="0"/>
                  <a:pt x="368"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59" name="Freeform: Shape 58"/>
          <p:cNvSpPr/>
          <p:nvPr/>
        </p:nvSpPr>
        <p:spPr>
          <a:xfrm>
            <a:off x="1728360" y="205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0" name="Freeform: Shape 59"/>
          <p:cNvSpPr/>
          <p:nvPr/>
        </p:nvSpPr>
        <p:spPr>
          <a:xfrm>
            <a:off x="1995480" y="2317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1" name="Straight Connector 60"/>
          <p:cNvSpPr/>
          <p:nvPr/>
        </p:nvSpPr>
        <p:spPr>
          <a:xfrm flipH="1" flipV="1">
            <a:off x="1861560" y="2317680"/>
            <a:ext cx="1252440"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2" name="Straight Connector 61"/>
          <p:cNvSpPr/>
          <p:nvPr/>
        </p:nvSpPr>
        <p:spPr>
          <a:xfrm flipH="1" flipV="1">
            <a:off x="1861560" y="2317680"/>
            <a:ext cx="159479" cy="128592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3" name="Freeform: Shape 62"/>
          <p:cNvSpPr/>
          <p:nvPr/>
        </p:nvSpPr>
        <p:spPr>
          <a:xfrm>
            <a:off x="3178800" y="205056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2"/>
                  <a:pt x="582" y="743"/>
                  <a:pt x="371" y="743"/>
                </a:cubicBezTo>
                <a:cubicBezTo>
                  <a:pt x="161" y="743"/>
                  <a:pt x="0" y="582"/>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4" name="Freeform: Shape 63"/>
          <p:cNvSpPr/>
          <p:nvPr/>
        </p:nvSpPr>
        <p:spPr>
          <a:xfrm>
            <a:off x="3178800" y="205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5" name="Freeform: Shape 64"/>
          <p:cNvSpPr/>
          <p:nvPr/>
        </p:nvSpPr>
        <p:spPr>
          <a:xfrm>
            <a:off x="3447360" y="2317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6" name="Straight Connector 65"/>
          <p:cNvSpPr/>
          <p:nvPr/>
        </p:nvSpPr>
        <p:spPr>
          <a:xfrm flipH="1">
            <a:off x="3113639" y="2317680"/>
            <a:ext cx="200521" cy="128484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7" name="Straight Connector 66"/>
          <p:cNvSpPr/>
          <p:nvPr/>
        </p:nvSpPr>
        <p:spPr>
          <a:xfrm flipH="1">
            <a:off x="2020679" y="2317680"/>
            <a:ext cx="1293481" cy="128592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8" name="Freeform: Shape 67"/>
          <p:cNvSpPr/>
          <p:nvPr/>
        </p:nvSpPr>
        <p:spPr>
          <a:xfrm>
            <a:off x="2459520" y="359892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1" y="743"/>
                  <a:pt x="0" y="580"/>
                  <a:pt x="0" y="370"/>
                </a:cubicBezTo>
                <a:cubicBezTo>
                  <a:pt x="0" y="160"/>
                  <a:pt x="161" y="0"/>
                  <a:pt x="373" y="0"/>
                </a:cubicBezTo>
                <a:close/>
              </a:path>
            </a:pathLst>
          </a:custGeom>
          <a:solidFill>
            <a:srgbClr val="999999"/>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69" name="Freeform: Shape 68"/>
          <p:cNvSpPr/>
          <p:nvPr/>
        </p:nvSpPr>
        <p:spPr>
          <a:xfrm>
            <a:off x="2459520" y="359892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0"/>
                  <a:pt x="583" y="743"/>
                  <a:pt x="373" y="743"/>
                </a:cubicBezTo>
                <a:cubicBezTo>
                  <a:pt x="161" y="743"/>
                  <a:pt x="0" y="580"/>
                  <a:pt x="0" y="370"/>
                </a:cubicBezTo>
                <a:cubicBezTo>
                  <a:pt x="0" y="160"/>
                  <a:pt x="161" y="0"/>
                  <a:pt x="373" y="0"/>
                </a:cubicBez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0" name="Freeform: Shape 69"/>
          <p:cNvSpPr/>
          <p:nvPr/>
        </p:nvSpPr>
        <p:spPr>
          <a:xfrm>
            <a:off x="2459520" y="35989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1" name="Freeform: Shape 70"/>
          <p:cNvSpPr/>
          <p:nvPr/>
        </p:nvSpPr>
        <p:spPr>
          <a:xfrm>
            <a:off x="2726280" y="3865679"/>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2" name="Straight Connector 71"/>
          <p:cNvSpPr/>
          <p:nvPr/>
        </p:nvSpPr>
        <p:spPr>
          <a:xfrm flipH="1" flipV="1">
            <a:off x="1422719" y="2321640"/>
            <a:ext cx="1170721"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3" name="Straight Connector 72"/>
          <p:cNvSpPr/>
          <p:nvPr/>
        </p:nvSpPr>
        <p:spPr>
          <a:xfrm flipH="1" flipV="1">
            <a:off x="1422719" y="2321640"/>
            <a:ext cx="1170721"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4" name="Straight Connector 73"/>
          <p:cNvSpPr/>
          <p:nvPr/>
        </p:nvSpPr>
        <p:spPr>
          <a:xfrm flipH="1" flipV="1">
            <a:off x="2262240" y="2321640"/>
            <a:ext cx="331200" cy="127763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5" name="Straight Connector 74"/>
          <p:cNvSpPr/>
          <p:nvPr/>
        </p:nvSpPr>
        <p:spPr>
          <a:xfrm flipH="1">
            <a:off x="2593080" y="2321640"/>
            <a:ext cx="301319" cy="127763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6" name="Straight Connector 75"/>
          <p:cNvSpPr/>
          <p:nvPr/>
        </p:nvSpPr>
        <p:spPr>
          <a:xfrm flipH="1">
            <a:off x="2593080" y="2317680"/>
            <a:ext cx="721080" cy="128159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7" name="Straight Connector 76"/>
          <p:cNvSpPr/>
          <p:nvPr/>
        </p:nvSpPr>
        <p:spPr>
          <a:xfrm flipH="1">
            <a:off x="2593080" y="2320560"/>
            <a:ext cx="1139400" cy="127871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8" name="Straight Connector 77"/>
          <p:cNvSpPr/>
          <p:nvPr/>
        </p:nvSpPr>
        <p:spPr>
          <a:xfrm flipH="1">
            <a:off x="1941839" y="3865679"/>
            <a:ext cx="651601" cy="13352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79" name="Straight Connector 78"/>
          <p:cNvSpPr/>
          <p:nvPr/>
        </p:nvSpPr>
        <p:spPr>
          <a:xfrm>
            <a:off x="2593080" y="3865679"/>
            <a:ext cx="203400" cy="13352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0" name="Freeform: Shape 79"/>
          <p:cNvSpPr/>
          <p:nvPr/>
        </p:nvSpPr>
        <p:spPr>
          <a:xfrm>
            <a:off x="2319840" y="520056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0"/>
                  <a:pt x="582" y="743"/>
                  <a:pt x="371" y="743"/>
                </a:cubicBezTo>
                <a:cubicBezTo>
                  <a:pt x="161" y="743"/>
                  <a:pt x="0" y="580"/>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1" name="Freeform: Shape 80"/>
          <p:cNvSpPr/>
          <p:nvPr/>
        </p:nvSpPr>
        <p:spPr>
          <a:xfrm>
            <a:off x="231984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2" name="Freeform: Shape 81"/>
          <p:cNvSpPr/>
          <p:nvPr/>
        </p:nvSpPr>
        <p:spPr>
          <a:xfrm>
            <a:off x="258840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3" name="Freeform: Shape 82"/>
          <p:cNvSpPr/>
          <p:nvPr/>
        </p:nvSpPr>
        <p:spPr>
          <a:xfrm>
            <a:off x="2234160" y="520056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0"/>
                  <a:pt x="743" y="370"/>
                </a:cubicBezTo>
                <a:cubicBezTo>
                  <a:pt x="743" y="580"/>
                  <a:pt x="582" y="743"/>
                  <a:pt x="371" y="743"/>
                </a:cubicBezTo>
                <a:cubicBezTo>
                  <a:pt x="161" y="743"/>
                  <a:pt x="0" y="580"/>
                  <a:pt x="0" y="370"/>
                </a:cubicBezTo>
                <a:cubicBezTo>
                  <a:pt x="0" y="160"/>
                  <a:pt x="161" y="0"/>
                  <a:pt x="371"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4" name="Freeform: Shape 83"/>
          <p:cNvSpPr/>
          <p:nvPr/>
        </p:nvSpPr>
        <p:spPr>
          <a:xfrm>
            <a:off x="223416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5" name="Freeform: Shape 84"/>
          <p:cNvSpPr/>
          <p:nvPr/>
        </p:nvSpPr>
        <p:spPr>
          <a:xfrm>
            <a:off x="2500920" y="54687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6" name="Straight Connector 85"/>
          <p:cNvSpPr/>
          <p:nvPr/>
        </p:nvSpPr>
        <p:spPr>
          <a:xfrm flipH="1">
            <a:off x="2369160" y="3865679"/>
            <a:ext cx="224640" cy="133632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7" name="Straight Connector 86"/>
          <p:cNvSpPr/>
          <p:nvPr/>
        </p:nvSpPr>
        <p:spPr>
          <a:xfrm flipV="1">
            <a:off x="2369160" y="3868559"/>
            <a:ext cx="744840"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8" name="Straight Connector 87"/>
          <p:cNvSpPr/>
          <p:nvPr/>
        </p:nvSpPr>
        <p:spPr>
          <a:xfrm>
            <a:off x="2020679" y="3870000"/>
            <a:ext cx="348841" cy="1332360"/>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89" name="Freeform: Shape 88"/>
          <p:cNvSpPr/>
          <p:nvPr/>
        </p:nvSpPr>
        <p:spPr>
          <a:xfrm>
            <a:off x="3174120" y="520056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3" y="0"/>
                  <a:pt x="743" y="160"/>
                  <a:pt x="743" y="370"/>
                </a:cubicBezTo>
                <a:cubicBezTo>
                  <a:pt x="743" y="580"/>
                  <a:pt x="583" y="743"/>
                  <a:pt x="371" y="743"/>
                </a:cubicBezTo>
                <a:cubicBezTo>
                  <a:pt x="161" y="743"/>
                  <a:pt x="0" y="580"/>
                  <a:pt x="0" y="370"/>
                </a:cubicBezTo>
                <a:cubicBezTo>
                  <a:pt x="0" y="160"/>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0" name="Freeform: Shape 89"/>
          <p:cNvSpPr/>
          <p:nvPr/>
        </p:nvSpPr>
        <p:spPr>
          <a:xfrm>
            <a:off x="317412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1" name="Freeform: Shape 90"/>
          <p:cNvSpPr/>
          <p:nvPr/>
        </p:nvSpPr>
        <p:spPr>
          <a:xfrm>
            <a:off x="3442680" y="54673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2" name="Freeform: Shape 91"/>
          <p:cNvSpPr/>
          <p:nvPr/>
        </p:nvSpPr>
        <p:spPr>
          <a:xfrm>
            <a:off x="3088440" y="5200560"/>
            <a:ext cx="267120" cy="267120"/>
          </a:xfrm>
          <a:custGeom>
            <a:avLst/>
            <a:gdLst/>
            <a:ahLst/>
            <a:cxnLst>
              <a:cxn ang="3cd4">
                <a:pos x="hc" y="t"/>
              </a:cxn>
              <a:cxn ang="cd2">
                <a:pos x="l" y="vc"/>
              </a:cxn>
              <a:cxn ang="cd4">
                <a:pos x="hc" y="b"/>
              </a:cxn>
              <a:cxn ang="0">
                <a:pos x="r" y="vc"/>
              </a:cxn>
            </a:cxnLst>
            <a:rect l="l" t="t" r="r" b="b"/>
            <a:pathLst>
              <a:path w="743" h="743">
                <a:moveTo>
                  <a:pt x="370" y="0"/>
                </a:moveTo>
                <a:cubicBezTo>
                  <a:pt x="580" y="0"/>
                  <a:pt x="743" y="160"/>
                  <a:pt x="743" y="370"/>
                </a:cubicBezTo>
                <a:cubicBezTo>
                  <a:pt x="743" y="580"/>
                  <a:pt x="580" y="743"/>
                  <a:pt x="370" y="743"/>
                </a:cubicBezTo>
                <a:cubicBezTo>
                  <a:pt x="160" y="743"/>
                  <a:pt x="0" y="580"/>
                  <a:pt x="0" y="370"/>
                </a:cubicBezTo>
                <a:cubicBezTo>
                  <a:pt x="0" y="160"/>
                  <a:pt x="160" y="0"/>
                  <a:pt x="370"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3" name="Freeform: Shape 92"/>
          <p:cNvSpPr/>
          <p:nvPr/>
        </p:nvSpPr>
        <p:spPr>
          <a:xfrm>
            <a:off x="3088440" y="520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4" name="Freeform: Shape 93"/>
          <p:cNvSpPr/>
          <p:nvPr/>
        </p:nvSpPr>
        <p:spPr>
          <a:xfrm>
            <a:off x="3355200" y="54687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5" name="Straight Connector 94"/>
          <p:cNvSpPr/>
          <p:nvPr/>
        </p:nvSpPr>
        <p:spPr>
          <a:xfrm flipH="1" flipV="1">
            <a:off x="3113639" y="3868559"/>
            <a:ext cx="110161"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6" name="Straight Connector 95"/>
          <p:cNvSpPr/>
          <p:nvPr/>
        </p:nvSpPr>
        <p:spPr>
          <a:xfrm>
            <a:off x="2591280" y="3865679"/>
            <a:ext cx="632160" cy="133632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7" name="Straight Connector 96"/>
          <p:cNvSpPr/>
          <p:nvPr/>
        </p:nvSpPr>
        <p:spPr>
          <a:xfrm>
            <a:off x="2020679" y="3868559"/>
            <a:ext cx="1203121" cy="1333441"/>
          </a:xfrm>
          <a:prstGeom prst="line">
            <a:avLst/>
          </a:pr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8" name="Freeform: Shape 97"/>
          <p:cNvSpPr/>
          <p:nvPr/>
        </p:nvSpPr>
        <p:spPr>
          <a:xfrm>
            <a:off x="860759" y="2050560"/>
            <a:ext cx="267120" cy="267120"/>
          </a:xfrm>
          <a:custGeom>
            <a:avLst/>
            <a:gdLst/>
            <a:ahLst/>
            <a:cxnLst>
              <a:cxn ang="3cd4">
                <a:pos x="hc" y="t"/>
              </a:cxn>
              <a:cxn ang="cd2">
                <a:pos x="l" y="vc"/>
              </a:cxn>
              <a:cxn ang="cd4">
                <a:pos x="hc" y="b"/>
              </a:cxn>
              <a:cxn ang="0">
                <a:pos x="r" y="vc"/>
              </a:cxn>
            </a:cxnLst>
            <a:rect l="l" t="t" r="r" b="b"/>
            <a:pathLst>
              <a:path w="743" h="743">
                <a:moveTo>
                  <a:pt x="373" y="0"/>
                </a:moveTo>
                <a:cubicBezTo>
                  <a:pt x="583" y="0"/>
                  <a:pt x="743" y="160"/>
                  <a:pt x="743" y="370"/>
                </a:cubicBezTo>
                <a:cubicBezTo>
                  <a:pt x="743" y="582"/>
                  <a:pt x="583" y="743"/>
                  <a:pt x="373" y="743"/>
                </a:cubicBezTo>
                <a:cubicBezTo>
                  <a:pt x="161" y="743"/>
                  <a:pt x="0" y="582"/>
                  <a:pt x="0" y="370"/>
                </a:cubicBezTo>
                <a:cubicBezTo>
                  <a:pt x="0" y="160"/>
                  <a:pt x="161" y="0"/>
                  <a:pt x="373" y="0"/>
                </a:cubicBezTo>
                <a:close/>
              </a:path>
            </a:pathLst>
          </a:custGeom>
          <a:solidFill>
            <a:srgbClr val="DC2300"/>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99" name="Freeform: Shape 98"/>
          <p:cNvSpPr/>
          <p:nvPr/>
        </p:nvSpPr>
        <p:spPr>
          <a:xfrm>
            <a:off x="860759" y="205056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0" name="Freeform: Shape 99"/>
          <p:cNvSpPr/>
          <p:nvPr/>
        </p:nvSpPr>
        <p:spPr>
          <a:xfrm>
            <a:off x="1127880" y="2317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1" name="Freeform: Shape 100"/>
          <p:cNvSpPr/>
          <p:nvPr/>
        </p:nvSpPr>
        <p:spPr>
          <a:xfrm>
            <a:off x="3976560" y="2053440"/>
            <a:ext cx="267120" cy="267120"/>
          </a:xfrm>
          <a:custGeom>
            <a:avLst/>
            <a:gdLst/>
            <a:ahLst/>
            <a:cxnLst>
              <a:cxn ang="3cd4">
                <a:pos x="hc" y="t"/>
              </a:cxn>
              <a:cxn ang="cd2">
                <a:pos x="l" y="vc"/>
              </a:cxn>
              <a:cxn ang="cd4">
                <a:pos x="hc" y="b"/>
              </a:cxn>
              <a:cxn ang="0">
                <a:pos x="r" y="vc"/>
              </a:cxn>
            </a:cxnLst>
            <a:rect l="l" t="t" r="r" b="b"/>
            <a:pathLst>
              <a:path w="743" h="743">
                <a:moveTo>
                  <a:pt x="371" y="0"/>
                </a:moveTo>
                <a:cubicBezTo>
                  <a:pt x="582" y="0"/>
                  <a:pt x="743" y="161"/>
                  <a:pt x="743" y="370"/>
                </a:cubicBezTo>
                <a:cubicBezTo>
                  <a:pt x="743" y="582"/>
                  <a:pt x="582" y="743"/>
                  <a:pt x="371" y="743"/>
                </a:cubicBezTo>
                <a:cubicBezTo>
                  <a:pt x="161" y="743"/>
                  <a:pt x="0" y="582"/>
                  <a:pt x="0" y="370"/>
                </a:cubicBezTo>
                <a:cubicBezTo>
                  <a:pt x="0" y="161"/>
                  <a:pt x="161" y="0"/>
                  <a:pt x="371" y="0"/>
                </a:cubicBezTo>
                <a:close/>
              </a:path>
            </a:pathLst>
          </a:custGeom>
          <a:solidFill>
            <a:srgbClr val="4700B8"/>
          </a:solid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2" name="Freeform: Shape 101"/>
          <p:cNvSpPr/>
          <p:nvPr/>
        </p:nvSpPr>
        <p:spPr>
          <a:xfrm>
            <a:off x="3976560" y="20534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80808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3" name="Straight Connector 102"/>
          <p:cNvSpPr/>
          <p:nvPr/>
        </p:nvSpPr>
        <p:spPr>
          <a:xfrm flipH="1" flipV="1">
            <a:off x="995760" y="2317680"/>
            <a:ext cx="1025279"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4" name="Straight Connector 103"/>
          <p:cNvSpPr/>
          <p:nvPr/>
        </p:nvSpPr>
        <p:spPr>
          <a:xfrm flipH="1" flipV="1">
            <a:off x="995760" y="2317680"/>
            <a:ext cx="1597680" cy="128159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5" name="Straight Connector 104"/>
          <p:cNvSpPr/>
          <p:nvPr/>
        </p:nvSpPr>
        <p:spPr>
          <a:xfrm flipH="1" flipV="1">
            <a:off x="995760" y="2317680"/>
            <a:ext cx="2118240" cy="1284840"/>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6" name="Straight Connector 105"/>
          <p:cNvSpPr/>
          <p:nvPr/>
        </p:nvSpPr>
        <p:spPr>
          <a:xfrm flipH="1">
            <a:off x="2020679" y="2320560"/>
            <a:ext cx="209016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7" name="Straight Connector 106"/>
          <p:cNvSpPr/>
          <p:nvPr/>
        </p:nvSpPr>
        <p:spPr>
          <a:xfrm flipH="1">
            <a:off x="2593080" y="2320560"/>
            <a:ext cx="1517399" cy="1278719"/>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8" name="Straight Connector 107"/>
          <p:cNvSpPr/>
          <p:nvPr/>
        </p:nvSpPr>
        <p:spPr>
          <a:xfrm flipV="1">
            <a:off x="3113639" y="2320560"/>
            <a:ext cx="997201" cy="1281600"/>
          </a:xfrm>
          <a:prstGeom prst="line">
            <a:avLst/>
          </a:prstGeom>
          <a:noFill/>
          <a:ln w="0">
            <a:solidFill>
              <a:srgbClr val="4700B8"/>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09" name="Straight Connector 108"/>
          <p:cNvSpPr/>
          <p:nvPr/>
        </p:nvSpPr>
        <p:spPr>
          <a:xfrm flipH="1" flipV="1">
            <a:off x="1861560" y="2317680"/>
            <a:ext cx="731880" cy="1281599"/>
          </a:xfrm>
          <a:prstGeom prst="line">
            <a:avLst/>
          </a:prstGeom>
          <a:noFill/>
          <a:ln w="0">
            <a:solidFill>
              <a:srgbClr val="DC23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0" name="TextBox 109"/>
          <p:cNvSpPr txBox="1"/>
          <p:nvPr/>
        </p:nvSpPr>
        <p:spPr>
          <a:xfrm>
            <a:off x="2799000" y="5530320"/>
            <a:ext cx="769680" cy="23328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400" b="0" i="0" u="none" strike="noStrike" kern="1200">
                <a:ln>
                  <a:noFill/>
                </a:ln>
                <a:solidFill>
                  <a:srgbClr val="4700B8"/>
                </a:solidFill>
                <a:latin typeface="Liberation Sans" pitchFamily="18"/>
                <a:ea typeface="WenQuanYi Zen Hei" pitchFamily="2"/>
                <a:cs typeface="Liberation Sans" pitchFamily="2"/>
              </a:rPr>
              <a:t>task two</a:t>
            </a:r>
          </a:p>
        </p:txBody>
      </p:sp>
      <p:sp>
        <p:nvSpPr>
          <p:cNvPr id="111" name="TextBox 110"/>
          <p:cNvSpPr txBox="1"/>
          <p:nvPr/>
        </p:nvSpPr>
        <p:spPr>
          <a:xfrm rot="5400000">
            <a:off x="4505580" y="4170420"/>
            <a:ext cx="1785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E</a:t>
            </a:r>
          </a:p>
        </p:txBody>
      </p:sp>
      <p:sp>
        <p:nvSpPr>
          <p:cNvPr id="112" name="TextBox 111"/>
          <p:cNvSpPr txBox="1"/>
          <p:nvPr/>
        </p:nvSpPr>
        <p:spPr>
          <a:xfrm rot="5400000">
            <a:off x="4520520" y="4332960"/>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13" name="TextBox 112"/>
          <p:cNvSpPr txBox="1"/>
          <p:nvPr/>
        </p:nvSpPr>
        <p:spPr>
          <a:xfrm rot="5400000">
            <a:off x="4527540" y="4474620"/>
            <a:ext cx="13464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c</a:t>
            </a:r>
          </a:p>
        </p:txBody>
      </p:sp>
      <p:sp>
        <p:nvSpPr>
          <p:cNvPr id="114" name="TextBox 113"/>
          <p:cNvSpPr txBox="1"/>
          <p:nvPr/>
        </p:nvSpPr>
        <p:spPr>
          <a:xfrm rot="5400000">
            <a:off x="4520700" y="461502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o</a:t>
            </a:r>
          </a:p>
        </p:txBody>
      </p:sp>
      <p:sp>
        <p:nvSpPr>
          <p:cNvPr id="115" name="TextBox 114"/>
          <p:cNvSpPr txBox="1"/>
          <p:nvPr/>
        </p:nvSpPr>
        <p:spPr>
          <a:xfrm rot="5400000">
            <a:off x="4520880" y="4763160"/>
            <a:ext cx="147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16" name="TextBox 115"/>
          <p:cNvSpPr txBox="1"/>
          <p:nvPr/>
        </p:nvSpPr>
        <p:spPr>
          <a:xfrm rot="5400000">
            <a:off x="4564800" y="4865400"/>
            <a:ext cx="601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i</a:t>
            </a:r>
          </a:p>
        </p:txBody>
      </p:sp>
      <p:sp>
        <p:nvSpPr>
          <p:cNvPr id="117" name="TextBox 116"/>
          <p:cNvSpPr txBox="1"/>
          <p:nvPr/>
        </p:nvSpPr>
        <p:spPr>
          <a:xfrm rot="5400000">
            <a:off x="4520700" y="496926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18" name="TextBox 117"/>
          <p:cNvSpPr txBox="1"/>
          <p:nvPr/>
        </p:nvSpPr>
        <p:spPr>
          <a:xfrm rot="5400000">
            <a:off x="4520700" y="511614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g</a:t>
            </a:r>
          </a:p>
        </p:txBody>
      </p:sp>
      <p:sp>
        <p:nvSpPr>
          <p:cNvPr id="119" name="TextBox 118"/>
          <p:cNvSpPr txBox="1"/>
          <p:nvPr/>
        </p:nvSpPr>
        <p:spPr>
          <a:xfrm rot="5400000">
            <a:off x="4498380" y="2537100"/>
            <a:ext cx="1929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20" name="TextBox 119"/>
          <p:cNvSpPr txBox="1"/>
          <p:nvPr/>
        </p:nvSpPr>
        <p:spPr>
          <a:xfrm rot="5400000">
            <a:off x="4520700" y="270774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e</a:t>
            </a:r>
          </a:p>
        </p:txBody>
      </p:sp>
      <p:sp>
        <p:nvSpPr>
          <p:cNvPr id="121" name="TextBox 120"/>
          <p:cNvSpPr txBox="1"/>
          <p:nvPr/>
        </p:nvSpPr>
        <p:spPr>
          <a:xfrm rot="5400000">
            <a:off x="4527540" y="2848860"/>
            <a:ext cx="13464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c</a:t>
            </a:r>
          </a:p>
        </p:txBody>
      </p:sp>
      <p:sp>
        <p:nvSpPr>
          <p:cNvPr id="122" name="TextBox 121"/>
          <p:cNvSpPr txBox="1"/>
          <p:nvPr/>
        </p:nvSpPr>
        <p:spPr>
          <a:xfrm rot="5400000">
            <a:off x="4520520" y="2989440"/>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o</a:t>
            </a:r>
          </a:p>
        </p:txBody>
      </p:sp>
      <p:sp>
        <p:nvSpPr>
          <p:cNvPr id="123" name="TextBox 122"/>
          <p:cNvSpPr txBox="1"/>
          <p:nvPr/>
        </p:nvSpPr>
        <p:spPr>
          <a:xfrm rot="5400000">
            <a:off x="4520700" y="313614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d</a:t>
            </a:r>
          </a:p>
        </p:txBody>
      </p:sp>
      <p:sp>
        <p:nvSpPr>
          <p:cNvPr id="124" name="TextBox 123"/>
          <p:cNvSpPr txBox="1"/>
          <p:nvPr/>
        </p:nvSpPr>
        <p:spPr>
          <a:xfrm rot="5400000">
            <a:off x="4564980" y="3240180"/>
            <a:ext cx="5976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i</a:t>
            </a:r>
          </a:p>
        </p:txBody>
      </p:sp>
      <p:sp>
        <p:nvSpPr>
          <p:cNvPr id="125" name="TextBox 124"/>
          <p:cNvSpPr txBox="1"/>
          <p:nvPr/>
        </p:nvSpPr>
        <p:spPr>
          <a:xfrm rot="5400000">
            <a:off x="4520700" y="3342060"/>
            <a:ext cx="14832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n</a:t>
            </a:r>
          </a:p>
        </p:txBody>
      </p:sp>
      <p:sp>
        <p:nvSpPr>
          <p:cNvPr id="126" name="TextBox 125"/>
          <p:cNvSpPr txBox="1"/>
          <p:nvPr/>
        </p:nvSpPr>
        <p:spPr>
          <a:xfrm rot="5400000">
            <a:off x="4520520" y="3490560"/>
            <a:ext cx="148680" cy="299160"/>
          </a:xfrm>
          <a:prstGeom prst="rect">
            <a:avLst/>
          </a:prstGeom>
          <a:noFill/>
          <a:ln>
            <a:noFill/>
          </a:ln>
        </p:spPr>
        <p:txBody>
          <a:bodyPr vert="horz" wrap="none" lIns="0" tIns="0" rIns="0" bIns="0" anchor="t" anchorCtr="0" compatLnSpc="0">
            <a:spAutoFit/>
          </a:bodyPr>
          <a:lstStyle/>
          <a:p>
            <a:pPr marL="0" marR="0" lvl="0" indent="0" algn="l" rtl="0" hangingPunct="0">
              <a:lnSpc>
                <a:spcPct val="150000"/>
              </a:lnSpc>
              <a:spcBef>
                <a:spcPts val="0"/>
              </a:spcBef>
              <a:spcAft>
                <a:spcPts val="0"/>
              </a:spcAft>
              <a:buNone/>
              <a:tabLst/>
            </a:pPr>
            <a:r>
              <a:rPr lang="en-US" sz="1800" b="0" i="0" u="none" strike="noStrike" kern="1200">
                <a:ln>
                  <a:noFill/>
                </a:ln>
                <a:solidFill>
                  <a:srgbClr val="1A1A1A"/>
                </a:solidFill>
                <a:latin typeface="Liberation Sans" pitchFamily="18"/>
                <a:ea typeface="WenQuanYi Zen Hei" pitchFamily="2"/>
                <a:cs typeface="Liberation Sans" pitchFamily="2"/>
              </a:rPr>
              <a:t>g</a:t>
            </a:r>
          </a:p>
        </p:txBody>
      </p:sp>
      <p:sp>
        <p:nvSpPr>
          <p:cNvPr id="127" name="Freeform: Shape 126"/>
          <p:cNvSpPr/>
          <p:nvPr/>
        </p:nvSpPr>
        <p:spPr>
          <a:xfrm>
            <a:off x="4206240" y="2635200"/>
            <a:ext cx="182880" cy="953280"/>
          </a:xfrm>
          <a:custGeom>
            <a:avLst>
              <a:gd name="f0" fmla="val 54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21600 f8 1"/>
              <a:gd name="f17" fmla="*/ f12 f11 1"/>
              <a:gd name="f18" fmla="*/ f11 f7 1"/>
              <a:gd name="f19" fmla="*/ f13 f7 1"/>
              <a:gd name="f20" fmla="*/ f17 1 10800"/>
              <a:gd name="f21" fmla="+- f12 0 f20"/>
              <a:gd name="f22" fmla="*/ f21 f8 1"/>
            </a:gdLst>
            <a:ahLst>
              <a:ahXY gdRefX="f1" minX="f4" maxX="f6" gdRefY="f0" minY="f4" maxY="f5">
                <a:pos x="f14" y="f15"/>
              </a:ahXY>
            </a:ahLst>
            <a:cxnLst>
              <a:cxn ang="3cd4">
                <a:pos x="hc" y="t"/>
              </a:cxn>
              <a:cxn ang="0">
                <a:pos x="r" y="vc"/>
              </a:cxn>
              <a:cxn ang="cd4">
                <a:pos x="hc" y="b"/>
              </a:cxn>
              <a:cxn ang="cd2">
                <a:pos x="l" y="vc"/>
              </a:cxn>
            </a:cxnLst>
            <a:rect l="f18" t="f22" r="f19" b="f16"/>
            <a:pathLst>
              <a:path w="21600" h="21600">
                <a:moveTo>
                  <a:pt x="f11" y="f5"/>
                </a:moveTo>
                <a:lnTo>
                  <a:pt x="f11" y="f12"/>
                </a:lnTo>
                <a:lnTo>
                  <a:pt x="f4" y="f12"/>
                </a:lnTo>
                <a:lnTo>
                  <a:pt x="f6" y="f4"/>
                </a:lnTo>
                <a:lnTo>
                  <a:pt x="f5" y="f12"/>
                </a:lnTo>
                <a:lnTo>
                  <a:pt x="f13" y="f12"/>
                </a:lnTo>
                <a:lnTo>
                  <a:pt x="f13" y="f5"/>
                </a:lnTo>
                <a:close/>
              </a:path>
            </a:pathLst>
          </a:custGeom>
          <a:solidFill>
            <a:srgbClr val="CFE7F5"/>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8" name="Freeform: Shape 127"/>
          <p:cNvSpPr/>
          <p:nvPr/>
        </p:nvSpPr>
        <p:spPr>
          <a:xfrm>
            <a:off x="4206600" y="4255560"/>
            <a:ext cx="182880" cy="953280"/>
          </a:xfrm>
          <a:custGeom>
            <a:avLst>
              <a:gd name="f0" fmla="val 54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21600 f8 1"/>
              <a:gd name="f17" fmla="*/ f12 f11 1"/>
              <a:gd name="f18" fmla="*/ f11 f7 1"/>
              <a:gd name="f19" fmla="*/ f13 f7 1"/>
              <a:gd name="f20" fmla="*/ f17 1 10800"/>
              <a:gd name="f21" fmla="+- f12 0 f20"/>
              <a:gd name="f22" fmla="*/ f21 f8 1"/>
            </a:gdLst>
            <a:ahLst>
              <a:ahXY gdRefX="f1" minX="f4" maxX="f6" gdRefY="f0" minY="f4" maxY="f5">
                <a:pos x="f14" y="f15"/>
              </a:ahXY>
            </a:ahLst>
            <a:cxnLst>
              <a:cxn ang="3cd4">
                <a:pos x="hc" y="t"/>
              </a:cxn>
              <a:cxn ang="0">
                <a:pos x="r" y="vc"/>
              </a:cxn>
              <a:cxn ang="cd4">
                <a:pos x="hc" y="b"/>
              </a:cxn>
              <a:cxn ang="cd2">
                <a:pos x="l" y="vc"/>
              </a:cxn>
            </a:cxnLst>
            <a:rect l="f18" t="f22" r="f19" b="f16"/>
            <a:pathLst>
              <a:path w="21600" h="21600">
                <a:moveTo>
                  <a:pt x="f11" y="f5"/>
                </a:moveTo>
                <a:lnTo>
                  <a:pt x="f11" y="f12"/>
                </a:lnTo>
                <a:lnTo>
                  <a:pt x="f4" y="f12"/>
                </a:lnTo>
                <a:lnTo>
                  <a:pt x="f6" y="f4"/>
                </a:lnTo>
                <a:lnTo>
                  <a:pt x="f5" y="f12"/>
                </a:lnTo>
                <a:lnTo>
                  <a:pt x="f13" y="f12"/>
                </a:lnTo>
                <a:lnTo>
                  <a:pt x="f13" y="f5"/>
                </a:lnTo>
                <a:close/>
              </a:path>
            </a:pathLst>
          </a:custGeom>
          <a:solidFill>
            <a:srgbClr val="CFE7F5"/>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29" name="Freeform: Shape 128"/>
          <p:cNvSpPr/>
          <p:nvPr/>
        </p:nvSpPr>
        <p:spPr>
          <a:xfrm>
            <a:off x="5912999" y="1995120"/>
            <a:ext cx="3346919" cy="3748680"/>
          </a:xfrm>
          <a:custGeom>
            <a:avLst/>
            <a:gdLst/>
            <a:ahLst/>
            <a:cxnLst>
              <a:cxn ang="3cd4">
                <a:pos x="hc" y="t"/>
              </a:cxn>
              <a:cxn ang="cd2">
                <a:pos x="l" y="vc"/>
              </a:cxn>
              <a:cxn ang="cd4">
                <a:pos x="hc" y="b"/>
              </a:cxn>
              <a:cxn ang="0">
                <a:pos x="r" y="vc"/>
              </a:cxn>
            </a:cxnLst>
            <a:rect l="l" t="t" r="r" b="b"/>
            <a:pathLst>
              <a:path w="9298" h="10414">
                <a:moveTo>
                  <a:pt x="0" y="0"/>
                </a:moveTo>
                <a:lnTo>
                  <a:pt x="9298" y="0"/>
                </a:lnTo>
                <a:lnTo>
                  <a:pt x="9298" y="10414"/>
                </a:lnTo>
                <a:lnTo>
                  <a:pt x="0" y="10414"/>
                </a:lnTo>
                <a:close/>
              </a:path>
            </a:pathLst>
          </a:custGeom>
          <a:solidFill>
            <a:srgbClr val="FFFFFF"/>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0" name="Freeform: Shape 129"/>
          <p:cNvSpPr/>
          <p:nvPr/>
        </p:nvSpPr>
        <p:spPr>
          <a:xfrm>
            <a:off x="6327360" y="2989800"/>
            <a:ext cx="26640" cy="1800"/>
          </a:xfrm>
          <a:custGeom>
            <a:avLst/>
            <a:gdLst/>
            <a:ahLst/>
            <a:cxnLst>
              <a:cxn ang="3cd4">
                <a:pos x="hc" y="t"/>
              </a:cxn>
              <a:cxn ang="cd2">
                <a:pos x="l" y="vc"/>
              </a:cxn>
              <a:cxn ang="cd4">
                <a:pos x="hc" y="b"/>
              </a:cxn>
              <a:cxn ang="0">
                <a:pos x="r" y="vc"/>
              </a:cxn>
            </a:cxnLst>
            <a:rect l="l" t="t" r="r" b="b"/>
            <a:pathLst>
              <a:path w="75" h="6">
                <a:moveTo>
                  <a:pt x="75" y="0"/>
                </a:moveTo>
                <a:cubicBezTo>
                  <a:pt x="48" y="0"/>
                  <a:pt x="20" y="0"/>
                  <a:pt x="0" y="6"/>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1" name="Freeform: Shape 130"/>
          <p:cNvSpPr/>
          <p:nvPr/>
        </p:nvSpPr>
        <p:spPr>
          <a:xfrm>
            <a:off x="6235920" y="3008160"/>
            <a:ext cx="26640" cy="9720"/>
          </a:xfrm>
          <a:custGeom>
            <a:avLst/>
            <a:gdLst/>
            <a:ahLst/>
            <a:cxnLst>
              <a:cxn ang="3cd4">
                <a:pos x="hc" y="t"/>
              </a:cxn>
              <a:cxn ang="cd2">
                <a:pos x="l" y="vc"/>
              </a:cxn>
              <a:cxn ang="cd4">
                <a:pos x="hc" y="b"/>
              </a:cxn>
              <a:cxn ang="0">
                <a:pos x="r" y="vc"/>
              </a:cxn>
            </a:cxnLst>
            <a:rect l="l" t="t" r="r" b="b"/>
            <a:pathLst>
              <a:path w="75" h="28">
                <a:moveTo>
                  <a:pt x="75" y="0"/>
                </a:moveTo>
                <a:cubicBezTo>
                  <a:pt x="47" y="10"/>
                  <a:pt x="26" y="22"/>
                  <a:pt x="0" y="28"/>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2" name="Freeform: Shape 131"/>
          <p:cNvSpPr/>
          <p:nvPr/>
        </p:nvSpPr>
        <p:spPr>
          <a:xfrm>
            <a:off x="6091199" y="3054600"/>
            <a:ext cx="89640" cy="98640"/>
          </a:xfrm>
          <a:custGeom>
            <a:avLst/>
            <a:gdLst/>
            <a:ahLst/>
            <a:cxnLst>
              <a:cxn ang="3cd4">
                <a:pos x="hc" y="t"/>
              </a:cxn>
              <a:cxn ang="cd2">
                <a:pos x="l" y="vc"/>
              </a:cxn>
              <a:cxn ang="cd4">
                <a:pos x="hc" y="b"/>
              </a:cxn>
              <a:cxn ang="0">
                <a:pos x="r" y="vc"/>
              </a:cxn>
            </a:cxnLst>
            <a:rect l="l" t="t" r="r" b="b"/>
            <a:pathLst>
              <a:path w="250" h="275">
                <a:moveTo>
                  <a:pt x="250" y="0"/>
                </a:moveTo>
                <a:cubicBezTo>
                  <a:pt x="151" y="73"/>
                  <a:pt x="67" y="171"/>
                  <a:pt x="0" y="275"/>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3" name="Freeform: Shape 132"/>
          <p:cNvSpPr/>
          <p:nvPr/>
        </p:nvSpPr>
        <p:spPr>
          <a:xfrm>
            <a:off x="6052320" y="3214800"/>
            <a:ext cx="13320" cy="131760"/>
          </a:xfrm>
          <a:custGeom>
            <a:avLst/>
            <a:gdLst/>
            <a:ahLst/>
            <a:cxnLst>
              <a:cxn ang="3cd4">
                <a:pos x="hc" y="t"/>
              </a:cxn>
              <a:cxn ang="cd2">
                <a:pos x="l" y="vc"/>
              </a:cxn>
              <a:cxn ang="cd4">
                <a:pos x="hc" y="b"/>
              </a:cxn>
              <a:cxn ang="0">
                <a:pos x="r" y="vc"/>
              </a:cxn>
            </a:cxnLst>
            <a:rect l="l" t="t" r="r" b="b"/>
            <a:pathLst>
              <a:path w="38" h="367">
                <a:moveTo>
                  <a:pt x="38" y="0"/>
                </a:moveTo>
                <a:cubicBezTo>
                  <a:pt x="10" y="72"/>
                  <a:pt x="0" y="141"/>
                  <a:pt x="0" y="212"/>
                </a:cubicBezTo>
                <a:lnTo>
                  <a:pt x="0" y="367"/>
                </a:ln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4" name="Straight Connector 133"/>
          <p:cNvSpPr/>
          <p:nvPr/>
        </p:nvSpPr>
        <p:spPr>
          <a:xfrm>
            <a:off x="6052320" y="341352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5" name="Straight Connector 134"/>
          <p:cNvSpPr/>
          <p:nvPr/>
        </p:nvSpPr>
        <p:spPr>
          <a:xfrm>
            <a:off x="6052320" y="3614399"/>
            <a:ext cx="0" cy="2808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6" name="Straight Connector 135"/>
          <p:cNvSpPr/>
          <p:nvPr/>
        </p:nvSpPr>
        <p:spPr>
          <a:xfrm>
            <a:off x="6052320" y="3709080"/>
            <a:ext cx="0" cy="2628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7" name="Straight Connector 136"/>
          <p:cNvSpPr/>
          <p:nvPr/>
        </p:nvSpPr>
        <p:spPr>
          <a:xfrm>
            <a:off x="6052320" y="3802320"/>
            <a:ext cx="0" cy="133919"/>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8" name="Straight Connector 137"/>
          <p:cNvSpPr/>
          <p:nvPr/>
        </p:nvSpPr>
        <p:spPr>
          <a:xfrm>
            <a:off x="6052320" y="4003199"/>
            <a:ext cx="0" cy="133921"/>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39" name="Straight Connector 138"/>
          <p:cNvSpPr/>
          <p:nvPr/>
        </p:nvSpPr>
        <p:spPr>
          <a:xfrm>
            <a:off x="6052320" y="420408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0" name="Straight Connector 139"/>
          <p:cNvSpPr/>
          <p:nvPr/>
        </p:nvSpPr>
        <p:spPr>
          <a:xfrm>
            <a:off x="6052320" y="4404960"/>
            <a:ext cx="0" cy="2736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1" name="Freeform: Shape 140"/>
          <p:cNvSpPr/>
          <p:nvPr/>
        </p:nvSpPr>
        <p:spPr>
          <a:xfrm>
            <a:off x="6052320" y="4499280"/>
            <a:ext cx="2160" cy="26640"/>
          </a:xfrm>
          <a:custGeom>
            <a:avLst/>
            <a:gdLst/>
            <a:ahLst/>
            <a:cxnLst>
              <a:cxn ang="3cd4">
                <a:pos x="hc" y="t"/>
              </a:cxn>
              <a:cxn ang="cd2">
                <a:pos x="l" y="vc"/>
              </a:cxn>
              <a:cxn ang="cd4">
                <a:pos x="hc" y="b"/>
              </a:cxn>
              <a:cxn ang="0">
                <a:pos x="r" y="vc"/>
              </a:cxn>
            </a:cxnLst>
            <a:rect l="l" t="t" r="r" b="b"/>
            <a:pathLst>
              <a:path w="7" h="75">
                <a:moveTo>
                  <a:pt x="0" y="0"/>
                </a:moveTo>
                <a:cubicBezTo>
                  <a:pt x="0" y="26"/>
                  <a:pt x="0" y="48"/>
                  <a:pt x="7" y="75"/>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2" name="Freeform: Shape 141"/>
          <p:cNvSpPr/>
          <p:nvPr/>
        </p:nvSpPr>
        <p:spPr>
          <a:xfrm>
            <a:off x="6070680" y="4590360"/>
            <a:ext cx="74520" cy="111960"/>
          </a:xfrm>
          <a:custGeom>
            <a:avLst/>
            <a:gdLst/>
            <a:ahLst/>
            <a:cxnLst>
              <a:cxn ang="3cd4">
                <a:pos x="hc" y="t"/>
              </a:cxn>
              <a:cxn ang="cd2">
                <a:pos x="l" y="vc"/>
              </a:cxn>
              <a:cxn ang="cd4">
                <a:pos x="hc" y="b"/>
              </a:cxn>
              <a:cxn ang="0">
                <a:pos x="r" y="vc"/>
              </a:cxn>
            </a:cxnLst>
            <a:rect l="l" t="t" r="r" b="b"/>
            <a:pathLst>
              <a:path w="208" h="312">
                <a:moveTo>
                  <a:pt x="0" y="0"/>
                </a:moveTo>
                <a:cubicBezTo>
                  <a:pt x="47" y="116"/>
                  <a:pt x="122" y="224"/>
                  <a:pt x="208" y="312"/>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3" name="Freeform: Shape 142"/>
          <p:cNvSpPr/>
          <p:nvPr/>
        </p:nvSpPr>
        <p:spPr>
          <a:xfrm>
            <a:off x="6195600" y="4744800"/>
            <a:ext cx="123120" cy="50400"/>
          </a:xfrm>
          <a:custGeom>
            <a:avLst/>
            <a:gdLst/>
            <a:ahLst/>
            <a:cxnLst>
              <a:cxn ang="3cd4">
                <a:pos x="hc" y="t"/>
              </a:cxn>
              <a:cxn ang="cd2">
                <a:pos x="l" y="vc"/>
              </a:cxn>
              <a:cxn ang="cd4">
                <a:pos x="hc" y="b"/>
              </a:cxn>
              <a:cxn ang="0">
                <a:pos x="r" y="vc"/>
              </a:cxn>
            </a:cxnLst>
            <a:rect l="l" t="t" r="r" b="b"/>
            <a:pathLst>
              <a:path w="343" h="141">
                <a:moveTo>
                  <a:pt x="0" y="0"/>
                </a:moveTo>
                <a:cubicBezTo>
                  <a:pt x="104" y="72"/>
                  <a:pt x="223" y="126"/>
                  <a:pt x="343" y="141"/>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4" name="Straight Connector 143"/>
          <p:cNvSpPr/>
          <p:nvPr/>
        </p:nvSpPr>
        <p:spPr>
          <a:xfrm>
            <a:off x="6385320"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5" name="Straight Connector 144"/>
          <p:cNvSpPr/>
          <p:nvPr/>
        </p:nvSpPr>
        <p:spPr>
          <a:xfrm>
            <a:off x="6586199" y="4797000"/>
            <a:ext cx="2736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6" name="Straight Connector 145"/>
          <p:cNvSpPr/>
          <p:nvPr/>
        </p:nvSpPr>
        <p:spPr>
          <a:xfrm>
            <a:off x="6680520" y="4797000"/>
            <a:ext cx="262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7" name="Straight Connector 146"/>
          <p:cNvSpPr/>
          <p:nvPr/>
        </p:nvSpPr>
        <p:spPr>
          <a:xfrm>
            <a:off x="6773760"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8" name="Straight Connector 147"/>
          <p:cNvSpPr/>
          <p:nvPr/>
        </p:nvSpPr>
        <p:spPr>
          <a:xfrm>
            <a:off x="6974640" y="47970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49" name="Straight Connector 148"/>
          <p:cNvSpPr/>
          <p:nvPr/>
        </p:nvSpPr>
        <p:spPr>
          <a:xfrm>
            <a:off x="7175160"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0" name="Straight Connector 149"/>
          <p:cNvSpPr/>
          <p:nvPr/>
        </p:nvSpPr>
        <p:spPr>
          <a:xfrm>
            <a:off x="7376039" y="4797000"/>
            <a:ext cx="2808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1" name="Straight Connector 150"/>
          <p:cNvSpPr/>
          <p:nvPr/>
        </p:nvSpPr>
        <p:spPr>
          <a:xfrm>
            <a:off x="7471080" y="4797000"/>
            <a:ext cx="25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2" name="Straight Connector 151"/>
          <p:cNvSpPr/>
          <p:nvPr/>
        </p:nvSpPr>
        <p:spPr>
          <a:xfrm>
            <a:off x="7563600" y="47970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3" name="Straight Connector 152"/>
          <p:cNvSpPr/>
          <p:nvPr/>
        </p:nvSpPr>
        <p:spPr>
          <a:xfrm>
            <a:off x="7764479"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4" name="Straight Connector 153"/>
          <p:cNvSpPr/>
          <p:nvPr/>
        </p:nvSpPr>
        <p:spPr>
          <a:xfrm>
            <a:off x="7965360" y="47970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5" name="Straight Connector 154"/>
          <p:cNvSpPr/>
          <p:nvPr/>
        </p:nvSpPr>
        <p:spPr>
          <a:xfrm>
            <a:off x="8166240" y="4797000"/>
            <a:ext cx="2807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6" name="Straight Connector 155"/>
          <p:cNvSpPr/>
          <p:nvPr/>
        </p:nvSpPr>
        <p:spPr>
          <a:xfrm>
            <a:off x="8260920" y="4797000"/>
            <a:ext cx="25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7" name="Straight Connector 156"/>
          <p:cNvSpPr/>
          <p:nvPr/>
        </p:nvSpPr>
        <p:spPr>
          <a:xfrm>
            <a:off x="8353799" y="4797000"/>
            <a:ext cx="13392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8" name="Straight Connector 157"/>
          <p:cNvSpPr/>
          <p:nvPr/>
        </p:nvSpPr>
        <p:spPr>
          <a:xfrm>
            <a:off x="8554680" y="47970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59" name="Freeform: Shape 158"/>
          <p:cNvSpPr/>
          <p:nvPr/>
        </p:nvSpPr>
        <p:spPr>
          <a:xfrm>
            <a:off x="8755560" y="4789800"/>
            <a:ext cx="133920" cy="7560"/>
          </a:xfrm>
          <a:custGeom>
            <a:avLst/>
            <a:gdLst/>
            <a:ahLst/>
            <a:cxnLst>
              <a:cxn ang="3cd4">
                <a:pos x="hc" y="t"/>
              </a:cxn>
              <a:cxn ang="cd2">
                <a:pos x="l" y="vc"/>
              </a:cxn>
              <a:cxn ang="cd4">
                <a:pos x="hc" y="b"/>
              </a:cxn>
              <a:cxn ang="0">
                <a:pos x="r" y="vc"/>
              </a:cxn>
            </a:cxnLst>
            <a:rect l="l" t="t" r="r" b="b"/>
            <a:pathLst>
              <a:path w="373" h="22">
                <a:moveTo>
                  <a:pt x="0" y="22"/>
                </a:moveTo>
                <a:lnTo>
                  <a:pt x="209" y="22"/>
                </a:lnTo>
                <a:cubicBezTo>
                  <a:pt x="265" y="22"/>
                  <a:pt x="318" y="15"/>
                  <a:pt x="373"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0" name="Freeform: Shape 159"/>
          <p:cNvSpPr/>
          <p:nvPr/>
        </p:nvSpPr>
        <p:spPr>
          <a:xfrm>
            <a:off x="8951040" y="4754160"/>
            <a:ext cx="24480" cy="12960"/>
          </a:xfrm>
          <a:custGeom>
            <a:avLst/>
            <a:gdLst/>
            <a:ahLst/>
            <a:cxnLst>
              <a:cxn ang="3cd4">
                <a:pos x="hc" y="t"/>
              </a:cxn>
              <a:cxn ang="cd2">
                <a:pos x="l" y="vc"/>
              </a:cxn>
              <a:cxn ang="cd4">
                <a:pos x="hc" y="b"/>
              </a:cxn>
              <a:cxn ang="0">
                <a:pos x="r" y="vc"/>
              </a:cxn>
            </a:cxnLst>
            <a:rect l="l" t="t" r="r" b="b"/>
            <a:pathLst>
              <a:path w="69" h="37">
                <a:moveTo>
                  <a:pt x="0" y="37"/>
                </a:moveTo>
                <a:cubicBezTo>
                  <a:pt x="26" y="26"/>
                  <a:pt x="48" y="10"/>
                  <a:pt x="69"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1" name="Freeform: Shape 160"/>
          <p:cNvSpPr/>
          <p:nvPr/>
        </p:nvSpPr>
        <p:spPr>
          <a:xfrm>
            <a:off x="9029160" y="4694759"/>
            <a:ext cx="18720" cy="18720"/>
          </a:xfrm>
          <a:custGeom>
            <a:avLst/>
            <a:gdLst/>
            <a:ahLst/>
            <a:cxnLst>
              <a:cxn ang="3cd4">
                <a:pos x="hc" y="t"/>
              </a:cxn>
              <a:cxn ang="cd2">
                <a:pos x="l" y="vc"/>
              </a:cxn>
              <a:cxn ang="cd4">
                <a:pos x="hc" y="b"/>
              </a:cxn>
              <a:cxn ang="0">
                <a:pos x="r" y="vc"/>
              </a:cxn>
            </a:cxnLst>
            <a:rect l="l" t="t" r="r" b="b"/>
            <a:pathLst>
              <a:path w="53" h="53">
                <a:moveTo>
                  <a:pt x="0" y="53"/>
                </a:moveTo>
                <a:cubicBezTo>
                  <a:pt x="16" y="32"/>
                  <a:pt x="32" y="16"/>
                  <a:pt x="53"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2" name="Freeform: Shape 161"/>
          <p:cNvSpPr/>
          <p:nvPr/>
        </p:nvSpPr>
        <p:spPr>
          <a:xfrm>
            <a:off x="9088560" y="4516200"/>
            <a:ext cx="42840" cy="124920"/>
          </a:xfrm>
          <a:custGeom>
            <a:avLst/>
            <a:gdLst/>
            <a:ahLst/>
            <a:cxnLst>
              <a:cxn ang="3cd4">
                <a:pos x="hc" y="t"/>
              </a:cxn>
              <a:cxn ang="cd2">
                <a:pos x="l" y="vc"/>
              </a:cxn>
              <a:cxn ang="cd4">
                <a:pos x="hc" y="b"/>
              </a:cxn>
              <a:cxn ang="0">
                <a:pos x="r" y="vc"/>
              </a:cxn>
            </a:cxnLst>
            <a:rect l="l" t="t" r="r" b="b"/>
            <a:pathLst>
              <a:path w="120" h="348">
                <a:moveTo>
                  <a:pt x="0" y="348"/>
                </a:moveTo>
                <a:cubicBezTo>
                  <a:pt x="69" y="239"/>
                  <a:pt x="110" y="120"/>
                  <a:pt x="120"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3" name="Straight Connector 162"/>
          <p:cNvSpPr/>
          <p:nvPr/>
        </p:nvSpPr>
        <p:spPr>
          <a:xfrm flipV="1">
            <a:off x="9131400" y="431532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4" name="Straight Connector 163"/>
          <p:cNvSpPr/>
          <p:nvPr/>
        </p:nvSpPr>
        <p:spPr>
          <a:xfrm flipV="1">
            <a:off x="9131400" y="411444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5" name="Straight Connector 164"/>
          <p:cNvSpPr/>
          <p:nvPr/>
        </p:nvSpPr>
        <p:spPr>
          <a:xfrm flipV="1">
            <a:off x="9131400" y="4019760"/>
            <a:ext cx="0" cy="28079"/>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6" name="Straight Connector 165"/>
          <p:cNvSpPr/>
          <p:nvPr/>
        </p:nvSpPr>
        <p:spPr>
          <a:xfrm flipV="1">
            <a:off x="9131400" y="3926880"/>
            <a:ext cx="0" cy="25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7" name="Straight Connector 166"/>
          <p:cNvSpPr/>
          <p:nvPr/>
        </p:nvSpPr>
        <p:spPr>
          <a:xfrm flipV="1">
            <a:off x="9131400" y="372600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8" name="Straight Connector 167"/>
          <p:cNvSpPr/>
          <p:nvPr/>
        </p:nvSpPr>
        <p:spPr>
          <a:xfrm flipV="1">
            <a:off x="9131400" y="3525120"/>
            <a:ext cx="0" cy="13392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69" name="Straight Connector 168"/>
          <p:cNvSpPr/>
          <p:nvPr/>
        </p:nvSpPr>
        <p:spPr>
          <a:xfrm flipV="1">
            <a:off x="9131400" y="3324239"/>
            <a:ext cx="0" cy="133921"/>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0" name="Freeform: Shape 169"/>
          <p:cNvSpPr/>
          <p:nvPr/>
        </p:nvSpPr>
        <p:spPr>
          <a:xfrm>
            <a:off x="9123840" y="3229560"/>
            <a:ext cx="6120" cy="28080"/>
          </a:xfrm>
          <a:custGeom>
            <a:avLst/>
            <a:gdLst/>
            <a:ahLst/>
            <a:cxnLst>
              <a:cxn ang="3cd4">
                <a:pos x="hc" y="t"/>
              </a:cxn>
              <a:cxn ang="cd2">
                <a:pos x="l" y="vc"/>
              </a:cxn>
              <a:cxn ang="cd4">
                <a:pos x="hc" y="b"/>
              </a:cxn>
              <a:cxn ang="0">
                <a:pos x="r" y="vc"/>
              </a:cxn>
            </a:cxnLst>
            <a:rect l="l" t="t" r="r" b="b"/>
            <a:pathLst>
              <a:path w="18" h="79">
                <a:moveTo>
                  <a:pt x="18" y="79"/>
                </a:moveTo>
                <a:cubicBezTo>
                  <a:pt x="12" y="53"/>
                  <a:pt x="7" y="26"/>
                  <a:pt x="0"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1" name="Freeform: Shape 170"/>
          <p:cNvSpPr/>
          <p:nvPr/>
        </p:nvSpPr>
        <p:spPr>
          <a:xfrm>
            <a:off x="9086400" y="3145679"/>
            <a:ext cx="13320" cy="22680"/>
          </a:xfrm>
          <a:custGeom>
            <a:avLst/>
            <a:gdLst/>
            <a:ahLst/>
            <a:cxnLst>
              <a:cxn ang="3cd4">
                <a:pos x="hc" y="t"/>
              </a:cxn>
              <a:cxn ang="cd2">
                <a:pos x="l" y="vc"/>
              </a:cxn>
              <a:cxn ang="cd4">
                <a:pos x="hc" y="b"/>
              </a:cxn>
              <a:cxn ang="0">
                <a:pos x="r" y="vc"/>
              </a:cxn>
            </a:cxnLst>
            <a:rect l="l" t="t" r="r" b="b"/>
            <a:pathLst>
              <a:path w="38" h="64">
                <a:moveTo>
                  <a:pt x="38" y="64"/>
                </a:moveTo>
                <a:cubicBezTo>
                  <a:pt x="28" y="42"/>
                  <a:pt x="16" y="16"/>
                  <a:pt x="0"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2" name="Freeform: Shape 171"/>
          <p:cNvSpPr/>
          <p:nvPr/>
        </p:nvSpPr>
        <p:spPr>
          <a:xfrm>
            <a:off x="8937720" y="3013920"/>
            <a:ext cx="108360" cy="78120"/>
          </a:xfrm>
          <a:custGeom>
            <a:avLst/>
            <a:gdLst/>
            <a:ahLst/>
            <a:cxnLst>
              <a:cxn ang="3cd4">
                <a:pos x="hc" y="t"/>
              </a:cxn>
              <a:cxn ang="cd2">
                <a:pos x="l" y="vc"/>
              </a:cxn>
              <a:cxn ang="cd4">
                <a:pos x="hc" y="b"/>
              </a:cxn>
              <a:cxn ang="0">
                <a:pos x="r" y="vc"/>
              </a:cxn>
            </a:cxnLst>
            <a:rect l="l" t="t" r="r" b="b"/>
            <a:pathLst>
              <a:path w="302" h="218">
                <a:moveTo>
                  <a:pt x="302" y="218"/>
                </a:moveTo>
                <a:cubicBezTo>
                  <a:pt x="214" y="124"/>
                  <a:pt x="108" y="51"/>
                  <a:pt x="0" y="0"/>
                </a:cubicBez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3" name="Freeform: Shape 172"/>
          <p:cNvSpPr/>
          <p:nvPr/>
        </p:nvSpPr>
        <p:spPr>
          <a:xfrm>
            <a:off x="8740800" y="2989800"/>
            <a:ext cx="133920" cy="3960"/>
          </a:xfrm>
          <a:custGeom>
            <a:avLst/>
            <a:gdLst/>
            <a:ahLst/>
            <a:cxnLst>
              <a:cxn ang="3cd4">
                <a:pos x="hc" y="t"/>
              </a:cxn>
              <a:cxn ang="cd2">
                <a:pos x="l" y="vc"/>
              </a:cxn>
              <a:cxn ang="cd4">
                <a:pos x="hc" y="b"/>
              </a:cxn>
              <a:cxn ang="0">
                <a:pos x="r" y="vc"/>
              </a:cxn>
            </a:cxnLst>
            <a:rect l="l" t="t" r="r" b="b"/>
            <a:pathLst>
              <a:path w="373" h="12">
                <a:moveTo>
                  <a:pt x="373" y="12"/>
                </a:moveTo>
                <a:cubicBezTo>
                  <a:pt x="332" y="4"/>
                  <a:pt x="291" y="0"/>
                  <a:pt x="250" y="0"/>
                </a:cubicBezTo>
                <a:lnTo>
                  <a:pt x="0" y="0"/>
                </a:lnTo>
              </a:path>
            </a:pathLst>
          </a:cu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4" name="Straight Connector 173"/>
          <p:cNvSpPr/>
          <p:nvPr/>
        </p:nvSpPr>
        <p:spPr>
          <a:xfrm flipH="1">
            <a:off x="853992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5" name="Straight Connector 174"/>
          <p:cNvSpPr/>
          <p:nvPr/>
        </p:nvSpPr>
        <p:spPr>
          <a:xfrm flipH="1">
            <a:off x="8444880" y="2989800"/>
            <a:ext cx="280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6" name="Straight Connector 175"/>
          <p:cNvSpPr/>
          <p:nvPr/>
        </p:nvSpPr>
        <p:spPr>
          <a:xfrm flipH="1">
            <a:off x="8352360" y="2989800"/>
            <a:ext cx="25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7" name="Straight Connector 176"/>
          <p:cNvSpPr/>
          <p:nvPr/>
        </p:nvSpPr>
        <p:spPr>
          <a:xfrm flipH="1">
            <a:off x="815148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8" name="Straight Connector 177"/>
          <p:cNvSpPr/>
          <p:nvPr/>
        </p:nvSpPr>
        <p:spPr>
          <a:xfrm flipH="1">
            <a:off x="7950599" y="2989800"/>
            <a:ext cx="13392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79" name="Straight Connector 178"/>
          <p:cNvSpPr/>
          <p:nvPr/>
        </p:nvSpPr>
        <p:spPr>
          <a:xfrm flipH="1">
            <a:off x="774972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0" name="Straight Connector 179"/>
          <p:cNvSpPr/>
          <p:nvPr/>
        </p:nvSpPr>
        <p:spPr>
          <a:xfrm flipH="1">
            <a:off x="7655040" y="2989800"/>
            <a:ext cx="280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1" name="Straight Connector 180"/>
          <p:cNvSpPr/>
          <p:nvPr/>
        </p:nvSpPr>
        <p:spPr>
          <a:xfrm flipH="1">
            <a:off x="7562160" y="2989800"/>
            <a:ext cx="25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2" name="Straight Connector 181"/>
          <p:cNvSpPr/>
          <p:nvPr/>
        </p:nvSpPr>
        <p:spPr>
          <a:xfrm flipH="1">
            <a:off x="7361279" y="2989800"/>
            <a:ext cx="133921"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3" name="Straight Connector 182"/>
          <p:cNvSpPr/>
          <p:nvPr/>
        </p:nvSpPr>
        <p:spPr>
          <a:xfrm flipH="1">
            <a:off x="7160400" y="29898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4" name="Straight Connector 183"/>
          <p:cNvSpPr/>
          <p:nvPr/>
        </p:nvSpPr>
        <p:spPr>
          <a:xfrm flipH="1">
            <a:off x="6959880" y="2989800"/>
            <a:ext cx="133919"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5" name="Straight Connector 184"/>
          <p:cNvSpPr/>
          <p:nvPr/>
        </p:nvSpPr>
        <p:spPr>
          <a:xfrm flipH="1">
            <a:off x="6864840" y="2989800"/>
            <a:ext cx="280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6" name="Straight Connector 185"/>
          <p:cNvSpPr/>
          <p:nvPr/>
        </p:nvSpPr>
        <p:spPr>
          <a:xfrm flipH="1">
            <a:off x="6771600" y="2989800"/>
            <a:ext cx="2628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7" name="Straight Connector 186"/>
          <p:cNvSpPr/>
          <p:nvPr/>
        </p:nvSpPr>
        <p:spPr>
          <a:xfrm flipH="1">
            <a:off x="657072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8" name="Straight Connector 187"/>
          <p:cNvSpPr/>
          <p:nvPr/>
        </p:nvSpPr>
        <p:spPr>
          <a:xfrm flipH="1">
            <a:off x="6369840" y="2989800"/>
            <a:ext cx="133920" cy="0"/>
          </a:xfrm>
          <a:prstGeom prst="line">
            <a:avLst/>
          </a:prstGeom>
          <a:noFill/>
          <a:ln w="17640">
            <a:solidFill>
              <a:srgbClr val="808080"/>
            </a:solidFill>
            <a:prstDash val="solid"/>
          </a:ln>
        </p:spPr>
        <p:txBody>
          <a:bodyPr vert="horz" wrap="none" lIns="8640" tIns="8640" rIns="8640" bIns="864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89" name="Freeform: Shape 188"/>
          <p:cNvSpPr/>
          <p:nvPr/>
        </p:nvSpPr>
        <p:spPr>
          <a:xfrm>
            <a:off x="6104160" y="5239080"/>
            <a:ext cx="1266120" cy="295920"/>
          </a:xfrm>
          <a:custGeom>
            <a:avLst/>
            <a:gdLst/>
            <a:ahLst/>
            <a:cxnLst>
              <a:cxn ang="3cd4">
                <a:pos x="hc" y="t"/>
              </a:cxn>
              <a:cxn ang="cd2">
                <a:pos x="l" y="vc"/>
              </a:cxn>
              <a:cxn ang="cd4">
                <a:pos x="hc" y="b"/>
              </a:cxn>
              <a:cxn ang="0">
                <a:pos x="r" y="vc"/>
              </a:cxn>
            </a:cxnLst>
            <a:rect l="l" t="t" r="r" b="b"/>
            <a:pathLst>
              <a:path w="3518" h="823">
                <a:moveTo>
                  <a:pt x="139" y="0"/>
                </a:moveTo>
                <a:cubicBezTo>
                  <a:pt x="72" y="0"/>
                  <a:pt x="0" y="67"/>
                  <a:pt x="0" y="141"/>
                </a:cubicBezTo>
                <a:lnTo>
                  <a:pt x="0" y="684"/>
                </a:lnTo>
                <a:cubicBezTo>
                  <a:pt x="0" y="751"/>
                  <a:pt x="72" y="823"/>
                  <a:pt x="139" y="823"/>
                </a:cubicBezTo>
                <a:lnTo>
                  <a:pt x="3379" y="823"/>
                </a:lnTo>
                <a:cubicBezTo>
                  <a:pt x="3451" y="823"/>
                  <a:pt x="3518" y="751"/>
                  <a:pt x="3518" y="684"/>
                </a:cubicBezTo>
                <a:lnTo>
                  <a:pt x="3518" y="141"/>
                </a:lnTo>
                <a:cubicBezTo>
                  <a:pt x="3518" y="67"/>
                  <a:pt x="3451" y="0"/>
                  <a:pt x="3379"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0" name="Freeform: Shape 189"/>
          <p:cNvSpPr/>
          <p:nvPr/>
        </p:nvSpPr>
        <p:spPr>
          <a:xfrm>
            <a:off x="6104160" y="52390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1" name="Freeform: Shape 190"/>
          <p:cNvSpPr/>
          <p:nvPr/>
        </p:nvSpPr>
        <p:spPr>
          <a:xfrm>
            <a:off x="7370280" y="55350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2" name="Freeform: Shape 191"/>
          <p:cNvSpPr/>
          <p:nvPr/>
        </p:nvSpPr>
        <p:spPr>
          <a:xfrm>
            <a:off x="6163920" y="5297039"/>
            <a:ext cx="182160" cy="176760"/>
          </a:xfrm>
          <a:custGeom>
            <a:avLst/>
            <a:gdLst/>
            <a:ahLst/>
            <a:cxnLst>
              <a:cxn ang="3cd4">
                <a:pos x="hc" y="t"/>
              </a:cxn>
              <a:cxn ang="cd2">
                <a:pos x="l" y="vc"/>
              </a:cxn>
              <a:cxn ang="cd4">
                <a:pos x="hc" y="b"/>
              </a:cxn>
              <a:cxn ang="0">
                <a:pos x="r" y="vc"/>
              </a:cxn>
            </a:cxnLst>
            <a:rect l="l" t="t" r="r" b="b"/>
            <a:pathLst>
              <a:path w="507" h="492">
                <a:moveTo>
                  <a:pt x="255" y="0"/>
                </a:moveTo>
                <a:cubicBezTo>
                  <a:pt x="394" y="0"/>
                  <a:pt x="507" y="108"/>
                  <a:pt x="507" y="247"/>
                </a:cubicBezTo>
                <a:cubicBezTo>
                  <a:pt x="507" y="387"/>
                  <a:pt x="394" y="492"/>
                  <a:pt x="255" y="492"/>
                </a:cubicBezTo>
                <a:cubicBezTo>
                  <a:pt x="110" y="492"/>
                  <a:pt x="0" y="387"/>
                  <a:pt x="0" y="247"/>
                </a:cubicBezTo>
                <a:cubicBezTo>
                  <a:pt x="0" y="108"/>
                  <a:pt x="110"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3" name="Freeform: Shape 192"/>
          <p:cNvSpPr/>
          <p:nvPr/>
        </p:nvSpPr>
        <p:spPr>
          <a:xfrm>
            <a:off x="6407279" y="5297039"/>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4" y="0"/>
                  <a:pt x="502" y="108"/>
                  <a:pt x="502" y="247"/>
                </a:cubicBezTo>
                <a:cubicBezTo>
                  <a:pt x="502" y="387"/>
                  <a:pt x="394" y="492"/>
                  <a:pt x="247" y="492"/>
                </a:cubicBezTo>
                <a:cubicBezTo>
                  <a:pt x="108" y="492"/>
                  <a:pt x="0" y="387"/>
                  <a:pt x="0" y="247"/>
                </a:cubicBezTo>
                <a:cubicBezTo>
                  <a:pt x="0" y="108"/>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4" name="Freeform: Shape 193"/>
          <p:cNvSpPr/>
          <p:nvPr/>
        </p:nvSpPr>
        <p:spPr>
          <a:xfrm>
            <a:off x="6647039" y="5297039"/>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8"/>
                  <a:pt x="502" y="247"/>
                </a:cubicBezTo>
                <a:cubicBezTo>
                  <a:pt x="502" y="387"/>
                  <a:pt x="394" y="492"/>
                  <a:pt x="249" y="492"/>
                </a:cubicBezTo>
                <a:cubicBezTo>
                  <a:pt x="108" y="492"/>
                  <a:pt x="0" y="387"/>
                  <a:pt x="0" y="247"/>
                </a:cubicBezTo>
                <a:cubicBezTo>
                  <a:pt x="0" y="108"/>
                  <a:pt x="108" y="0"/>
                  <a:pt x="249"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5" name="Freeform: Shape 194"/>
          <p:cNvSpPr/>
          <p:nvPr/>
        </p:nvSpPr>
        <p:spPr>
          <a:xfrm>
            <a:off x="6887160" y="5297039"/>
            <a:ext cx="182520" cy="176760"/>
          </a:xfrm>
          <a:custGeom>
            <a:avLst/>
            <a:gdLst/>
            <a:ahLst/>
            <a:cxnLst>
              <a:cxn ang="3cd4">
                <a:pos x="hc" y="t"/>
              </a:cxn>
              <a:cxn ang="cd2">
                <a:pos x="l" y="vc"/>
              </a:cxn>
              <a:cxn ang="cd4">
                <a:pos x="hc" y="b"/>
              </a:cxn>
              <a:cxn ang="0">
                <a:pos x="r" y="vc"/>
              </a:cxn>
            </a:cxnLst>
            <a:rect l="l" t="t" r="r" b="b"/>
            <a:pathLst>
              <a:path w="508" h="492">
                <a:moveTo>
                  <a:pt x="255" y="0"/>
                </a:moveTo>
                <a:cubicBezTo>
                  <a:pt x="394" y="0"/>
                  <a:pt x="508" y="108"/>
                  <a:pt x="508" y="247"/>
                </a:cubicBezTo>
                <a:cubicBezTo>
                  <a:pt x="508" y="387"/>
                  <a:pt x="394" y="492"/>
                  <a:pt x="255" y="492"/>
                </a:cubicBezTo>
                <a:cubicBezTo>
                  <a:pt x="110" y="492"/>
                  <a:pt x="0" y="387"/>
                  <a:pt x="0" y="247"/>
                </a:cubicBezTo>
                <a:cubicBezTo>
                  <a:pt x="0" y="108"/>
                  <a:pt x="110"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6" name="Freeform: Shape 195"/>
          <p:cNvSpPr/>
          <p:nvPr/>
        </p:nvSpPr>
        <p:spPr>
          <a:xfrm>
            <a:off x="7129080" y="5297039"/>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4" y="0"/>
                  <a:pt x="502" y="108"/>
                  <a:pt x="502" y="247"/>
                </a:cubicBezTo>
                <a:cubicBezTo>
                  <a:pt x="502" y="387"/>
                  <a:pt x="394" y="492"/>
                  <a:pt x="247" y="492"/>
                </a:cubicBezTo>
                <a:cubicBezTo>
                  <a:pt x="108" y="492"/>
                  <a:pt x="0" y="387"/>
                  <a:pt x="0" y="247"/>
                </a:cubicBezTo>
                <a:cubicBezTo>
                  <a:pt x="0" y="108"/>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7" name="Freeform: Shape 196"/>
          <p:cNvSpPr/>
          <p:nvPr/>
        </p:nvSpPr>
        <p:spPr>
          <a:xfrm>
            <a:off x="7851960" y="5239080"/>
            <a:ext cx="1266120" cy="295920"/>
          </a:xfrm>
          <a:custGeom>
            <a:avLst/>
            <a:gdLst/>
            <a:ahLst/>
            <a:cxnLst>
              <a:cxn ang="3cd4">
                <a:pos x="hc" y="t"/>
              </a:cxn>
              <a:cxn ang="cd2">
                <a:pos x="l" y="vc"/>
              </a:cxn>
              <a:cxn ang="cd4">
                <a:pos x="hc" y="b"/>
              </a:cxn>
              <a:cxn ang="0">
                <a:pos x="r" y="vc"/>
              </a:cxn>
            </a:cxnLst>
            <a:rect l="l" t="t" r="r" b="b"/>
            <a:pathLst>
              <a:path w="3518" h="823">
                <a:moveTo>
                  <a:pt x="139" y="0"/>
                </a:moveTo>
                <a:cubicBezTo>
                  <a:pt x="67" y="0"/>
                  <a:pt x="0" y="67"/>
                  <a:pt x="0" y="141"/>
                </a:cubicBezTo>
                <a:lnTo>
                  <a:pt x="0" y="684"/>
                </a:lnTo>
                <a:cubicBezTo>
                  <a:pt x="0" y="751"/>
                  <a:pt x="67" y="823"/>
                  <a:pt x="139" y="823"/>
                </a:cubicBezTo>
                <a:lnTo>
                  <a:pt x="3378" y="823"/>
                </a:lnTo>
                <a:cubicBezTo>
                  <a:pt x="3446" y="823"/>
                  <a:pt x="3518" y="751"/>
                  <a:pt x="3518" y="684"/>
                </a:cubicBezTo>
                <a:lnTo>
                  <a:pt x="3518" y="141"/>
                </a:lnTo>
                <a:cubicBezTo>
                  <a:pt x="3518" y="67"/>
                  <a:pt x="3446" y="0"/>
                  <a:pt x="3378"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8" name="Freeform: Shape 197"/>
          <p:cNvSpPr/>
          <p:nvPr/>
        </p:nvSpPr>
        <p:spPr>
          <a:xfrm>
            <a:off x="7851960" y="52390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99" name="Freeform: Shape 198"/>
          <p:cNvSpPr/>
          <p:nvPr/>
        </p:nvSpPr>
        <p:spPr>
          <a:xfrm>
            <a:off x="9118080" y="55350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0" name="Freeform: Shape 199"/>
          <p:cNvSpPr/>
          <p:nvPr/>
        </p:nvSpPr>
        <p:spPr>
          <a:xfrm>
            <a:off x="7911720" y="5297039"/>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8"/>
                  <a:pt x="502" y="247"/>
                </a:cubicBezTo>
                <a:cubicBezTo>
                  <a:pt x="502" y="387"/>
                  <a:pt x="394" y="492"/>
                  <a:pt x="255" y="492"/>
                </a:cubicBezTo>
                <a:cubicBezTo>
                  <a:pt x="108" y="492"/>
                  <a:pt x="0" y="387"/>
                  <a:pt x="0" y="247"/>
                </a:cubicBezTo>
                <a:cubicBezTo>
                  <a:pt x="0" y="108"/>
                  <a:pt x="108" y="0"/>
                  <a:pt x="255"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1" name="Freeform: Shape 200"/>
          <p:cNvSpPr/>
          <p:nvPr/>
        </p:nvSpPr>
        <p:spPr>
          <a:xfrm>
            <a:off x="8152920" y="5297039"/>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08"/>
                  <a:pt x="504" y="247"/>
                </a:cubicBezTo>
                <a:cubicBezTo>
                  <a:pt x="504" y="387"/>
                  <a:pt x="395" y="492"/>
                  <a:pt x="250" y="492"/>
                </a:cubicBezTo>
                <a:cubicBezTo>
                  <a:pt x="111" y="492"/>
                  <a:pt x="0" y="387"/>
                  <a:pt x="0" y="247"/>
                </a:cubicBezTo>
                <a:cubicBezTo>
                  <a:pt x="0" y="108"/>
                  <a:pt x="111" y="0"/>
                  <a:pt x="250"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2" name="Freeform: Shape 201"/>
          <p:cNvSpPr/>
          <p:nvPr/>
        </p:nvSpPr>
        <p:spPr>
          <a:xfrm>
            <a:off x="8393400" y="5297039"/>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08"/>
                  <a:pt x="502" y="247"/>
                </a:cubicBezTo>
                <a:cubicBezTo>
                  <a:pt x="502" y="387"/>
                  <a:pt x="394" y="492"/>
                  <a:pt x="252" y="492"/>
                </a:cubicBezTo>
                <a:cubicBezTo>
                  <a:pt x="108" y="492"/>
                  <a:pt x="0" y="387"/>
                  <a:pt x="0" y="247"/>
                </a:cubicBezTo>
                <a:cubicBezTo>
                  <a:pt x="0" y="108"/>
                  <a:pt x="108" y="0"/>
                  <a:pt x="252"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3" name="Freeform: Shape 202"/>
          <p:cNvSpPr/>
          <p:nvPr/>
        </p:nvSpPr>
        <p:spPr>
          <a:xfrm>
            <a:off x="8634959" y="5297039"/>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8"/>
                  <a:pt x="502" y="247"/>
                </a:cubicBezTo>
                <a:cubicBezTo>
                  <a:pt x="502" y="387"/>
                  <a:pt x="394" y="492"/>
                  <a:pt x="255" y="492"/>
                </a:cubicBezTo>
                <a:cubicBezTo>
                  <a:pt x="108" y="492"/>
                  <a:pt x="0" y="387"/>
                  <a:pt x="0" y="247"/>
                </a:cubicBezTo>
                <a:cubicBezTo>
                  <a:pt x="0" y="108"/>
                  <a:pt x="108" y="0"/>
                  <a:pt x="255"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4" name="Freeform: Shape 203"/>
          <p:cNvSpPr/>
          <p:nvPr/>
        </p:nvSpPr>
        <p:spPr>
          <a:xfrm>
            <a:off x="8876880" y="5297039"/>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8"/>
                  <a:pt x="502" y="247"/>
                </a:cubicBezTo>
                <a:cubicBezTo>
                  <a:pt x="502" y="387"/>
                  <a:pt x="394" y="492"/>
                  <a:pt x="249" y="492"/>
                </a:cubicBezTo>
                <a:cubicBezTo>
                  <a:pt x="110" y="492"/>
                  <a:pt x="0" y="387"/>
                  <a:pt x="0" y="247"/>
                </a:cubicBezTo>
                <a:cubicBezTo>
                  <a:pt x="0" y="108"/>
                  <a:pt x="110"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5" name="Freeform: Shape 204"/>
          <p:cNvSpPr/>
          <p:nvPr/>
        </p:nvSpPr>
        <p:spPr>
          <a:xfrm>
            <a:off x="7154640" y="4462200"/>
            <a:ext cx="1024920" cy="295920"/>
          </a:xfrm>
          <a:custGeom>
            <a:avLst/>
            <a:gdLst/>
            <a:ahLst/>
            <a:cxnLst>
              <a:cxn ang="3cd4">
                <a:pos x="hc" y="t"/>
              </a:cxn>
              <a:cxn ang="cd2">
                <a:pos x="l" y="vc"/>
              </a:cxn>
              <a:cxn ang="cd4">
                <a:pos x="hc" y="b"/>
              </a:cxn>
              <a:cxn ang="0">
                <a:pos x="r" y="vc"/>
              </a:cxn>
            </a:cxnLst>
            <a:rect l="l" t="t" r="r" b="b"/>
            <a:pathLst>
              <a:path w="2848" h="823">
                <a:moveTo>
                  <a:pt x="139" y="0"/>
                </a:moveTo>
                <a:cubicBezTo>
                  <a:pt x="67" y="0"/>
                  <a:pt x="0" y="72"/>
                  <a:pt x="0" y="141"/>
                </a:cubicBezTo>
                <a:lnTo>
                  <a:pt x="0" y="684"/>
                </a:lnTo>
                <a:cubicBezTo>
                  <a:pt x="0" y="755"/>
                  <a:pt x="67" y="823"/>
                  <a:pt x="139" y="823"/>
                </a:cubicBezTo>
                <a:lnTo>
                  <a:pt x="2713" y="823"/>
                </a:lnTo>
                <a:cubicBezTo>
                  <a:pt x="2780" y="823"/>
                  <a:pt x="2848" y="755"/>
                  <a:pt x="2848" y="684"/>
                </a:cubicBezTo>
                <a:lnTo>
                  <a:pt x="2848" y="141"/>
                </a:lnTo>
                <a:cubicBezTo>
                  <a:pt x="2848" y="72"/>
                  <a:pt x="2780" y="0"/>
                  <a:pt x="2713"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6" name="Freeform: Shape 205"/>
          <p:cNvSpPr/>
          <p:nvPr/>
        </p:nvSpPr>
        <p:spPr>
          <a:xfrm>
            <a:off x="7154640" y="44622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7" name="Freeform: Shape 206"/>
          <p:cNvSpPr/>
          <p:nvPr/>
        </p:nvSpPr>
        <p:spPr>
          <a:xfrm>
            <a:off x="8179560" y="47581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8" name="Freeform: Shape 207"/>
          <p:cNvSpPr/>
          <p:nvPr/>
        </p:nvSpPr>
        <p:spPr>
          <a:xfrm>
            <a:off x="7215840" y="4521960"/>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04"/>
                  <a:pt x="504" y="245"/>
                </a:cubicBezTo>
                <a:cubicBezTo>
                  <a:pt x="504" y="384"/>
                  <a:pt x="395" y="492"/>
                  <a:pt x="250" y="492"/>
                </a:cubicBezTo>
                <a:cubicBezTo>
                  <a:pt x="110" y="492"/>
                  <a:pt x="0" y="384"/>
                  <a:pt x="0" y="245"/>
                </a:cubicBezTo>
                <a:cubicBezTo>
                  <a:pt x="0" y="104"/>
                  <a:pt x="110" y="0"/>
                  <a:pt x="250"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09" name="Freeform: Shape 208"/>
          <p:cNvSpPr/>
          <p:nvPr/>
        </p:nvSpPr>
        <p:spPr>
          <a:xfrm>
            <a:off x="7456320" y="452196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2" y="0"/>
                  <a:pt x="502" y="104"/>
                  <a:pt x="502" y="245"/>
                </a:cubicBezTo>
                <a:cubicBezTo>
                  <a:pt x="502" y="384"/>
                  <a:pt x="392" y="492"/>
                  <a:pt x="252" y="492"/>
                </a:cubicBezTo>
                <a:cubicBezTo>
                  <a:pt x="108" y="492"/>
                  <a:pt x="0" y="384"/>
                  <a:pt x="0" y="245"/>
                </a:cubicBezTo>
                <a:cubicBezTo>
                  <a:pt x="0" y="104"/>
                  <a:pt x="108" y="0"/>
                  <a:pt x="252"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0" name="Freeform: Shape 209"/>
          <p:cNvSpPr/>
          <p:nvPr/>
        </p:nvSpPr>
        <p:spPr>
          <a:xfrm>
            <a:off x="7697519" y="452196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4"/>
                  <a:pt x="502" y="245"/>
                </a:cubicBezTo>
                <a:cubicBezTo>
                  <a:pt x="502" y="384"/>
                  <a:pt x="394" y="492"/>
                  <a:pt x="249" y="492"/>
                </a:cubicBezTo>
                <a:cubicBezTo>
                  <a:pt x="108" y="492"/>
                  <a:pt x="0" y="384"/>
                  <a:pt x="0" y="245"/>
                </a:cubicBezTo>
                <a:cubicBezTo>
                  <a:pt x="0" y="104"/>
                  <a:pt x="108"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1" name="Freeform: Shape 210"/>
          <p:cNvSpPr/>
          <p:nvPr/>
        </p:nvSpPr>
        <p:spPr>
          <a:xfrm>
            <a:off x="7939440" y="452196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4"/>
                  <a:pt x="502" y="245"/>
                </a:cubicBezTo>
                <a:cubicBezTo>
                  <a:pt x="502" y="384"/>
                  <a:pt x="394" y="492"/>
                  <a:pt x="249" y="492"/>
                </a:cubicBezTo>
                <a:cubicBezTo>
                  <a:pt x="108" y="492"/>
                  <a:pt x="0" y="384"/>
                  <a:pt x="0" y="245"/>
                </a:cubicBezTo>
                <a:cubicBezTo>
                  <a:pt x="0" y="104"/>
                  <a:pt x="108"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2" name="Freeform: Shape 211"/>
          <p:cNvSpPr/>
          <p:nvPr/>
        </p:nvSpPr>
        <p:spPr>
          <a:xfrm>
            <a:off x="7249680" y="376884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4"/>
                  <a:pt x="502" y="245"/>
                </a:cubicBezTo>
                <a:cubicBezTo>
                  <a:pt x="502" y="384"/>
                  <a:pt x="394" y="492"/>
                  <a:pt x="249" y="492"/>
                </a:cubicBezTo>
                <a:cubicBezTo>
                  <a:pt x="110" y="492"/>
                  <a:pt x="0" y="384"/>
                  <a:pt x="0" y="245"/>
                </a:cubicBezTo>
                <a:cubicBezTo>
                  <a:pt x="0" y="104"/>
                  <a:pt x="110" y="0"/>
                  <a:pt x="249" y="0"/>
                </a:cubicBezTo>
                <a:close/>
              </a:path>
            </a:pathLst>
          </a:custGeom>
          <a:solidFill>
            <a:srgbClr val="999999"/>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3" name="Freeform: Shape 212"/>
          <p:cNvSpPr/>
          <p:nvPr/>
        </p:nvSpPr>
        <p:spPr>
          <a:xfrm>
            <a:off x="7489440" y="3768840"/>
            <a:ext cx="182520" cy="176760"/>
          </a:xfrm>
          <a:custGeom>
            <a:avLst/>
            <a:gdLst/>
            <a:ahLst/>
            <a:cxnLst>
              <a:cxn ang="3cd4">
                <a:pos x="hc" y="t"/>
              </a:cxn>
              <a:cxn ang="cd2">
                <a:pos x="l" y="vc"/>
              </a:cxn>
              <a:cxn ang="cd4">
                <a:pos x="hc" y="b"/>
              </a:cxn>
              <a:cxn ang="0">
                <a:pos x="r" y="vc"/>
              </a:cxn>
            </a:cxnLst>
            <a:rect l="l" t="t" r="r" b="b"/>
            <a:pathLst>
              <a:path w="508" h="492">
                <a:moveTo>
                  <a:pt x="253" y="0"/>
                </a:moveTo>
                <a:cubicBezTo>
                  <a:pt x="392" y="0"/>
                  <a:pt x="508" y="104"/>
                  <a:pt x="508" y="245"/>
                </a:cubicBezTo>
                <a:cubicBezTo>
                  <a:pt x="508" y="384"/>
                  <a:pt x="392" y="492"/>
                  <a:pt x="253" y="492"/>
                </a:cubicBezTo>
                <a:cubicBezTo>
                  <a:pt x="108" y="492"/>
                  <a:pt x="0" y="384"/>
                  <a:pt x="0" y="245"/>
                </a:cubicBezTo>
                <a:cubicBezTo>
                  <a:pt x="0" y="104"/>
                  <a:pt x="108" y="0"/>
                  <a:pt x="253" y="0"/>
                </a:cubicBezTo>
                <a:close/>
              </a:path>
            </a:pathLst>
          </a:custGeom>
          <a:solidFill>
            <a:srgbClr val="999999"/>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4" name="Freeform: Shape 213"/>
          <p:cNvSpPr/>
          <p:nvPr/>
        </p:nvSpPr>
        <p:spPr>
          <a:xfrm>
            <a:off x="7731360" y="376884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4"/>
                  <a:pt x="502" y="245"/>
                </a:cubicBezTo>
                <a:cubicBezTo>
                  <a:pt x="502" y="384"/>
                  <a:pt x="394" y="492"/>
                  <a:pt x="249" y="492"/>
                </a:cubicBezTo>
                <a:cubicBezTo>
                  <a:pt x="108" y="492"/>
                  <a:pt x="0" y="384"/>
                  <a:pt x="0" y="245"/>
                </a:cubicBezTo>
                <a:cubicBezTo>
                  <a:pt x="0" y="104"/>
                  <a:pt x="108" y="0"/>
                  <a:pt x="249" y="0"/>
                </a:cubicBezTo>
                <a:close/>
              </a:path>
            </a:pathLst>
          </a:custGeom>
          <a:solidFill>
            <a:srgbClr val="999999"/>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5" name="Freeform: Shape 214"/>
          <p:cNvSpPr/>
          <p:nvPr/>
        </p:nvSpPr>
        <p:spPr>
          <a:xfrm>
            <a:off x="7189919" y="3709080"/>
            <a:ext cx="782999" cy="295920"/>
          </a:xfrm>
          <a:custGeom>
            <a:avLst/>
            <a:gdLst/>
            <a:ahLst/>
            <a:cxnLst>
              <a:cxn ang="3cd4">
                <a:pos x="hc" y="t"/>
              </a:cxn>
              <a:cxn ang="cd2">
                <a:pos x="l" y="vc"/>
              </a:cxn>
              <a:cxn ang="cd4">
                <a:pos x="hc" y="b"/>
              </a:cxn>
              <a:cxn ang="0">
                <a:pos x="r" y="vc"/>
              </a:cxn>
            </a:cxnLst>
            <a:rect l="l" t="t" r="r" b="b"/>
            <a:pathLst>
              <a:path w="2176" h="823">
                <a:moveTo>
                  <a:pt x="135" y="0"/>
                </a:moveTo>
                <a:cubicBezTo>
                  <a:pt x="67" y="0"/>
                  <a:pt x="0" y="67"/>
                  <a:pt x="0" y="135"/>
                </a:cubicBezTo>
                <a:lnTo>
                  <a:pt x="0" y="684"/>
                </a:lnTo>
                <a:cubicBezTo>
                  <a:pt x="0" y="751"/>
                  <a:pt x="67" y="823"/>
                  <a:pt x="135" y="823"/>
                </a:cubicBezTo>
                <a:lnTo>
                  <a:pt x="2037" y="823"/>
                </a:lnTo>
                <a:cubicBezTo>
                  <a:pt x="2108" y="823"/>
                  <a:pt x="2176" y="751"/>
                  <a:pt x="2176" y="684"/>
                </a:cubicBezTo>
                <a:lnTo>
                  <a:pt x="2176" y="135"/>
                </a:lnTo>
                <a:cubicBezTo>
                  <a:pt x="2176" y="67"/>
                  <a:pt x="2108" y="0"/>
                  <a:pt x="2037"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6" name="Freeform: Shape 215"/>
          <p:cNvSpPr/>
          <p:nvPr/>
        </p:nvSpPr>
        <p:spPr>
          <a:xfrm>
            <a:off x="7189919" y="37090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7" name="Freeform: Shape 216"/>
          <p:cNvSpPr/>
          <p:nvPr/>
        </p:nvSpPr>
        <p:spPr>
          <a:xfrm>
            <a:off x="7972920" y="40050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8" name="Straight Connector 217"/>
          <p:cNvSpPr/>
          <p:nvPr/>
        </p:nvSpPr>
        <p:spPr>
          <a:xfrm flipH="1" flipV="1">
            <a:off x="6797880" y="3355920"/>
            <a:ext cx="783360" cy="353520"/>
          </a:xfrm>
          <a:prstGeom prst="line">
            <a:avLst/>
          </a:prstGeom>
          <a:noFill/>
          <a:ln w="18000">
            <a:solidFill>
              <a:srgbClr val="DC2300"/>
            </a:solidFill>
            <a:prstDash val="solid"/>
          </a:ln>
        </p:spPr>
        <p:txBody>
          <a:bodyPr vert="horz" wrap="none" lIns="9000" tIns="9000" rIns="9000" bIns="9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19" name="Straight Connector 218"/>
          <p:cNvSpPr/>
          <p:nvPr/>
        </p:nvSpPr>
        <p:spPr>
          <a:xfrm flipV="1">
            <a:off x="7580520" y="3355920"/>
            <a:ext cx="809640" cy="353520"/>
          </a:xfrm>
          <a:prstGeom prst="line">
            <a:avLst/>
          </a:prstGeom>
          <a:noFill/>
          <a:ln w="18000">
            <a:solidFill>
              <a:srgbClr val="4700B8"/>
            </a:solidFill>
            <a:prstDash val="solid"/>
          </a:ln>
        </p:spPr>
        <p:txBody>
          <a:bodyPr vert="horz" wrap="none" lIns="9000" tIns="9000" rIns="9000" bIns="9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0" name="Freeform: Shape 219"/>
          <p:cNvSpPr/>
          <p:nvPr/>
        </p:nvSpPr>
        <p:spPr>
          <a:xfrm>
            <a:off x="6104160" y="2119680"/>
            <a:ext cx="1266120" cy="295920"/>
          </a:xfrm>
          <a:custGeom>
            <a:avLst/>
            <a:gdLst/>
            <a:ahLst/>
            <a:cxnLst>
              <a:cxn ang="3cd4">
                <a:pos x="hc" y="t"/>
              </a:cxn>
              <a:cxn ang="cd2">
                <a:pos x="l" y="vc"/>
              </a:cxn>
              <a:cxn ang="cd4">
                <a:pos x="hc" y="b"/>
              </a:cxn>
              <a:cxn ang="0">
                <a:pos x="r" y="vc"/>
              </a:cxn>
            </a:cxnLst>
            <a:rect l="l" t="t" r="r" b="b"/>
            <a:pathLst>
              <a:path w="3518" h="823">
                <a:moveTo>
                  <a:pt x="139" y="0"/>
                </a:moveTo>
                <a:cubicBezTo>
                  <a:pt x="72" y="0"/>
                  <a:pt x="0" y="73"/>
                  <a:pt x="0" y="141"/>
                </a:cubicBezTo>
                <a:lnTo>
                  <a:pt x="0" y="684"/>
                </a:lnTo>
                <a:cubicBezTo>
                  <a:pt x="0" y="755"/>
                  <a:pt x="72" y="823"/>
                  <a:pt x="139" y="823"/>
                </a:cubicBezTo>
                <a:lnTo>
                  <a:pt x="3379" y="823"/>
                </a:lnTo>
                <a:cubicBezTo>
                  <a:pt x="3451" y="823"/>
                  <a:pt x="3518" y="755"/>
                  <a:pt x="3518" y="684"/>
                </a:cubicBezTo>
                <a:lnTo>
                  <a:pt x="3518" y="141"/>
                </a:lnTo>
                <a:cubicBezTo>
                  <a:pt x="3518" y="73"/>
                  <a:pt x="3451" y="0"/>
                  <a:pt x="3379"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1" name="Freeform: Shape 220"/>
          <p:cNvSpPr/>
          <p:nvPr/>
        </p:nvSpPr>
        <p:spPr>
          <a:xfrm>
            <a:off x="6104160" y="2119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2" name="Freeform: Shape 221"/>
          <p:cNvSpPr/>
          <p:nvPr/>
        </p:nvSpPr>
        <p:spPr>
          <a:xfrm>
            <a:off x="7370280" y="24152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3" name="Freeform: Shape 222"/>
          <p:cNvSpPr/>
          <p:nvPr/>
        </p:nvSpPr>
        <p:spPr>
          <a:xfrm>
            <a:off x="6163920" y="2179080"/>
            <a:ext cx="182160" cy="176760"/>
          </a:xfrm>
          <a:custGeom>
            <a:avLst/>
            <a:gdLst/>
            <a:ahLst/>
            <a:cxnLst>
              <a:cxn ang="3cd4">
                <a:pos x="hc" y="t"/>
              </a:cxn>
              <a:cxn ang="cd2">
                <a:pos x="l" y="vc"/>
              </a:cxn>
              <a:cxn ang="cd4">
                <a:pos x="hc" y="b"/>
              </a:cxn>
              <a:cxn ang="0">
                <a:pos x="r" y="vc"/>
              </a:cxn>
            </a:cxnLst>
            <a:rect l="l" t="t" r="r" b="b"/>
            <a:pathLst>
              <a:path w="507" h="492">
                <a:moveTo>
                  <a:pt x="255" y="0"/>
                </a:moveTo>
                <a:cubicBezTo>
                  <a:pt x="394" y="0"/>
                  <a:pt x="507" y="102"/>
                  <a:pt x="507" y="245"/>
                </a:cubicBezTo>
                <a:cubicBezTo>
                  <a:pt x="507" y="384"/>
                  <a:pt x="394" y="492"/>
                  <a:pt x="255" y="492"/>
                </a:cubicBezTo>
                <a:cubicBezTo>
                  <a:pt x="110" y="492"/>
                  <a:pt x="0" y="384"/>
                  <a:pt x="0" y="245"/>
                </a:cubicBezTo>
                <a:cubicBezTo>
                  <a:pt x="0" y="102"/>
                  <a:pt x="110"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4" name="Freeform: Shape 223"/>
          <p:cNvSpPr/>
          <p:nvPr/>
        </p:nvSpPr>
        <p:spPr>
          <a:xfrm>
            <a:off x="6407279" y="2179080"/>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4" y="0"/>
                  <a:pt x="502" y="102"/>
                  <a:pt x="502" y="245"/>
                </a:cubicBezTo>
                <a:cubicBezTo>
                  <a:pt x="502" y="384"/>
                  <a:pt x="394" y="492"/>
                  <a:pt x="247" y="492"/>
                </a:cubicBezTo>
                <a:cubicBezTo>
                  <a:pt x="108" y="492"/>
                  <a:pt x="0" y="384"/>
                  <a:pt x="0" y="245"/>
                </a:cubicBezTo>
                <a:cubicBezTo>
                  <a:pt x="0" y="102"/>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5" name="Freeform: Shape 224"/>
          <p:cNvSpPr/>
          <p:nvPr/>
        </p:nvSpPr>
        <p:spPr>
          <a:xfrm>
            <a:off x="6647039" y="217908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2"/>
                  <a:pt x="502" y="245"/>
                </a:cubicBezTo>
                <a:cubicBezTo>
                  <a:pt x="502" y="384"/>
                  <a:pt x="394" y="492"/>
                  <a:pt x="249" y="492"/>
                </a:cubicBezTo>
                <a:cubicBezTo>
                  <a:pt x="108" y="492"/>
                  <a:pt x="0" y="384"/>
                  <a:pt x="0" y="245"/>
                </a:cubicBezTo>
                <a:cubicBezTo>
                  <a:pt x="0" y="102"/>
                  <a:pt x="108" y="0"/>
                  <a:pt x="249"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6" name="Freeform: Shape 225"/>
          <p:cNvSpPr/>
          <p:nvPr/>
        </p:nvSpPr>
        <p:spPr>
          <a:xfrm>
            <a:off x="6887160" y="2179080"/>
            <a:ext cx="182520" cy="176760"/>
          </a:xfrm>
          <a:custGeom>
            <a:avLst/>
            <a:gdLst/>
            <a:ahLst/>
            <a:cxnLst>
              <a:cxn ang="3cd4">
                <a:pos x="hc" y="t"/>
              </a:cxn>
              <a:cxn ang="cd2">
                <a:pos x="l" y="vc"/>
              </a:cxn>
              <a:cxn ang="cd4">
                <a:pos x="hc" y="b"/>
              </a:cxn>
              <a:cxn ang="0">
                <a:pos x="r" y="vc"/>
              </a:cxn>
            </a:cxnLst>
            <a:rect l="l" t="t" r="r" b="b"/>
            <a:pathLst>
              <a:path w="508" h="492">
                <a:moveTo>
                  <a:pt x="255" y="0"/>
                </a:moveTo>
                <a:cubicBezTo>
                  <a:pt x="394" y="0"/>
                  <a:pt x="508" y="102"/>
                  <a:pt x="508" y="245"/>
                </a:cubicBezTo>
                <a:cubicBezTo>
                  <a:pt x="508" y="384"/>
                  <a:pt x="394" y="492"/>
                  <a:pt x="255" y="492"/>
                </a:cubicBezTo>
                <a:cubicBezTo>
                  <a:pt x="110" y="492"/>
                  <a:pt x="0" y="384"/>
                  <a:pt x="0" y="245"/>
                </a:cubicBezTo>
                <a:cubicBezTo>
                  <a:pt x="0" y="102"/>
                  <a:pt x="110"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7" name="Freeform: Shape 226"/>
          <p:cNvSpPr/>
          <p:nvPr/>
        </p:nvSpPr>
        <p:spPr>
          <a:xfrm>
            <a:off x="7129080" y="2179080"/>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4" y="0"/>
                  <a:pt x="502" y="102"/>
                  <a:pt x="502" y="245"/>
                </a:cubicBezTo>
                <a:cubicBezTo>
                  <a:pt x="502" y="384"/>
                  <a:pt x="394" y="492"/>
                  <a:pt x="247" y="492"/>
                </a:cubicBezTo>
                <a:cubicBezTo>
                  <a:pt x="108" y="492"/>
                  <a:pt x="0" y="384"/>
                  <a:pt x="0" y="245"/>
                </a:cubicBezTo>
                <a:cubicBezTo>
                  <a:pt x="0" y="102"/>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8" name="Freeform: Shape 227"/>
          <p:cNvSpPr/>
          <p:nvPr/>
        </p:nvSpPr>
        <p:spPr>
          <a:xfrm>
            <a:off x="7851960" y="2119680"/>
            <a:ext cx="1266120" cy="295920"/>
          </a:xfrm>
          <a:custGeom>
            <a:avLst/>
            <a:gdLst/>
            <a:ahLst/>
            <a:cxnLst>
              <a:cxn ang="3cd4">
                <a:pos x="hc" y="t"/>
              </a:cxn>
              <a:cxn ang="cd2">
                <a:pos x="l" y="vc"/>
              </a:cxn>
              <a:cxn ang="cd4">
                <a:pos x="hc" y="b"/>
              </a:cxn>
              <a:cxn ang="0">
                <a:pos x="r" y="vc"/>
              </a:cxn>
            </a:cxnLst>
            <a:rect l="l" t="t" r="r" b="b"/>
            <a:pathLst>
              <a:path w="3518" h="823">
                <a:moveTo>
                  <a:pt x="139" y="0"/>
                </a:moveTo>
                <a:cubicBezTo>
                  <a:pt x="67" y="0"/>
                  <a:pt x="0" y="73"/>
                  <a:pt x="0" y="141"/>
                </a:cubicBezTo>
                <a:lnTo>
                  <a:pt x="0" y="684"/>
                </a:lnTo>
                <a:cubicBezTo>
                  <a:pt x="0" y="755"/>
                  <a:pt x="67" y="823"/>
                  <a:pt x="139" y="823"/>
                </a:cubicBezTo>
                <a:lnTo>
                  <a:pt x="3378" y="823"/>
                </a:lnTo>
                <a:cubicBezTo>
                  <a:pt x="3446" y="823"/>
                  <a:pt x="3518" y="755"/>
                  <a:pt x="3518" y="684"/>
                </a:cubicBezTo>
                <a:lnTo>
                  <a:pt x="3518" y="141"/>
                </a:lnTo>
                <a:cubicBezTo>
                  <a:pt x="3518" y="73"/>
                  <a:pt x="3446" y="0"/>
                  <a:pt x="3378"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29" name="Freeform: Shape 228"/>
          <p:cNvSpPr/>
          <p:nvPr/>
        </p:nvSpPr>
        <p:spPr>
          <a:xfrm>
            <a:off x="7851960" y="21196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0" name="Freeform: Shape 229"/>
          <p:cNvSpPr/>
          <p:nvPr/>
        </p:nvSpPr>
        <p:spPr>
          <a:xfrm>
            <a:off x="9118080" y="241524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1" name="Freeform: Shape 230"/>
          <p:cNvSpPr/>
          <p:nvPr/>
        </p:nvSpPr>
        <p:spPr>
          <a:xfrm>
            <a:off x="7911720" y="217908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2"/>
                  <a:pt x="502" y="245"/>
                </a:cubicBezTo>
                <a:cubicBezTo>
                  <a:pt x="502" y="384"/>
                  <a:pt x="394" y="492"/>
                  <a:pt x="255" y="492"/>
                </a:cubicBezTo>
                <a:cubicBezTo>
                  <a:pt x="108" y="492"/>
                  <a:pt x="0" y="384"/>
                  <a:pt x="0" y="245"/>
                </a:cubicBezTo>
                <a:cubicBezTo>
                  <a:pt x="0" y="102"/>
                  <a:pt x="108" y="0"/>
                  <a:pt x="255"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2" name="Freeform: Shape 231"/>
          <p:cNvSpPr/>
          <p:nvPr/>
        </p:nvSpPr>
        <p:spPr>
          <a:xfrm>
            <a:off x="8152920" y="2179080"/>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02"/>
                  <a:pt x="504" y="245"/>
                </a:cubicBezTo>
                <a:cubicBezTo>
                  <a:pt x="504" y="384"/>
                  <a:pt x="395" y="492"/>
                  <a:pt x="250" y="492"/>
                </a:cubicBezTo>
                <a:cubicBezTo>
                  <a:pt x="111" y="492"/>
                  <a:pt x="0" y="384"/>
                  <a:pt x="0" y="245"/>
                </a:cubicBezTo>
                <a:cubicBezTo>
                  <a:pt x="0" y="102"/>
                  <a:pt x="111" y="0"/>
                  <a:pt x="250"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3" name="Freeform: Shape 232"/>
          <p:cNvSpPr/>
          <p:nvPr/>
        </p:nvSpPr>
        <p:spPr>
          <a:xfrm>
            <a:off x="8393400" y="217908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02"/>
                  <a:pt x="502" y="245"/>
                </a:cubicBezTo>
                <a:cubicBezTo>
                  <a:pt x="502" y="384"/>
                  <a:pt x="394" y="492"/>
                  <a:pt x="252" y="492"/>
                </a:cubicBezTo>
                <a:cubicBezTo>
                  <a:pt x="108" y="492"/>
                  <a:pt x="0" y="384"/>
                  <a:pt x="0" y="245"/>
                </a:cubicBezTo>
                <a:cubicBezTo>
                  <a:pt x="0" y="102"/>
                  <a:pt x="108" y="0"/>
                  <a:pt x="252"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4" name="Freeform: Shape 233"/>
          <p:cNvSpPr/>
          <p:nvPr/>
        </p:nvSpPr>
        <p:spPr>
          <a:xfrm>
            <a:off x="8634959" y="217908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2"/>
                  <a:pt x="502" y="245"/>
                </a:cubicBezTo>
                <a:cubicBezTo>
                  <a:pt x="502" y="384"/>
                  <a:pt x="394" y="492"/>
                  <a:pt x="255" y="492"/>
                </a:cubicBezTo>
                <a:cubicBezTo>
                  <a:pt x="108" y="492"/>
                  <a:pt x="0" y="384"/>
                  <a:pt x="0" y="245"/>
                </a:cubicBezTo>
                <a:cubicBezTo>
                  <a:pt x="0" y="102"/>
                  <a:pt x="108" y="0"/>
                  <a:pt x="255"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5" name="Freeform: Shape 234"/>
          <p:cNvSpPr/>
          <p:nvPr/>
        </p:nvSpPr>
        <p:spPr>
          <a:xfrm>
            <a:off x="8876880" y="217908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02"/>
                  <a:pt x="502" y="245"/>
                </a:cubicBezTo>
                <a:cubicBezTo>
                  <a:pt x="502" y="384"/>
                  <a:pt x="394" y="492"/>
                  <a:pt x="249" y="492"/>
                </a:cubicBezTo>
                <a:cubicBezTo>
                  <a:pt x="110" y="492"/>
                  <a:pt x="0" y="384"/>
                  <a:pt x="0" y="245"/>
                </a:cubicBezTo>
                <a:cubicBezTo>
                  <a:pt x="0" y="102"/>
                  <a:pt x="110"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6" name="Freeform: Shape 235"/>
          <p:cNvSpPr/>
          <p:nvPr/>
        </p:nvSpPr>
        <p:spPr>
          <a:xfrm>
            <a:off x="6284520" y="3061800"/>
            <a:ext cx="1024920" cy="294120"/>
          </a:xfrm>
          <a:custGeom>
            <a:avLst/>
            <a:gdLst/>
            <a:ahLst/>
            <a:cxnLst>
              <a:cxn ang="3cd4">
                <a:pos x="hc" y="t"/>
              </a:cxn>
              <a:cxn ang="cd2">
                <a:pos x="l" y="vc"/>
              </a:cxn>
              <a:cxn ang="cd4">
                <a:pos x="hc" y="b"/>
              </a:cxn>
              <a:cxn ang="0">
                <a:pos x="r" y="vc"/>
              </a:cxn>
            </a:cxnLst>
            <a:rect l="l" t="t" r="r" b="b"/>
            <a:pathLst>
              <a:path w="2848" h="818">
                <a:moveTo>
                  <a:pt x="139" y="0"/>
                </a:moveTo>
                <a:cubicBezTo>
                  <a:pt x="67" y="0"/>
                  <a:pt x="0" y="67"/>
                  <a:pt x="0" y="135"/>
                </a:cubicBezTo>
                <a:lnTo>
                  <a:pt x="0" y="682"/>
                </a:lnTo>
                <a:cubicBezTo>
                  <a:pt x="0" y="751"/>
                  <a:pt x="67" y="818"/>
                  <a:pt x="139" y="818"/>
                </a:cubicBezTo>
                <a:lnTo>
                  <a:pt x="2713" y="818"/>
                </a:lnTo>
                <a:cubicBezTo>
                  <a:pt x="2780" y="818"/>
                  <a:pt x="2848" y="751"/>
                  <a:pt x="2848" y="682"/>
                </a:cubicBezTo>
                <a:lnTo>
                  <a:pt x="2848" y="135"/>
                </a:lnTo>
                <a:cubicBezTo>
                  <a:pt x="2848" y="67"/>
                  <a:pt x="2780" y="0"/>
                  <a:pt x="2713"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7" name="Freeform: Shape 236"/>
          <p:cNvSpPr/>
          <p:nvPr/>
        </p:nvSpPr>
        <p:spPr>
          <a:xfrm>
            <a:off x="6284520" y="30618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8" name="Freeform: Shape 237"/>
          <p:cNvSpPr/>
          <p:nvPr/>
        </p:nvSpPr>
        <p:spPr>
          <a:xfrm>
            <a:off x="7309080" y="33559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39" name="Freeform: Shape 238"/>
          <p:cNvSpPr/>
          <p:nvPr/>
        </p:nvSpPr>
        <p:spPr>
          <a:xfrm>
            <a:off x="6586199" y="311976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10"/>
                  <a:pt x="502" y="249"/>
                </a:cubicBezTo>
                <a:cubicBezTo>
                  <a:pt x="502" y="384"/>
                  <a:pt x="394" y="492"/>
                  <a:pt x="252" y="492"/>
                </a:cubicBezTo>
                <a:cubicBezTo>
                  <a:pt x="108" y="492"/>
                  <a:pt x="0" y="384"/>
                  <a:pt x="0" y="249"/>
                </a:cubicBezTo>
                <a:cubicBezTo>
                  <a:pt x="0" y="110"/>
                  <a:pt x="108" y="0"/>
                  <a:pt x="252"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0" name="Freeform: Shape 239"/>
          <p:cNvSpPr/>
          <p:nvPr/>
        </p:nvSpPr>
        <p:spPr>
          <a:xfrm>
            <a:off x="6827399" y="311976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10"/>
                  <a:pt x="502" y="249"/>
                </a:cubicBezTo>
                <a:cubicBezTo>
                  <a:pt x="502" y="384"/>
                  <a:pt x="394" y="492"/>
                  <a:pt x="255" y="492"/>
                </a:cubicBezTo>
                <a:cubicBezTo>
                  <a:pt x="108" y="492"/>
                  <a:pt x="0" y="384"/>
                  <a:pt x="0" y="249"/>
                </a:cubicBezTo>
                <a:cubicBezTo>
                  <a:pt x="0" y="110"/>
                  <a:pt x="108"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1" name="Freeform: Shape 240"/>
          <p:cNvSpPr/>
          <p:nvPr/>
        </p:nvSpPr>
        <p:spPr>
          <a:xfrm>
            <a:off x="7069320" y="311976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10"/>
                  <a:pt x="502" y="249"/>
                </a:cubicBezTo>
                <a:cubicBezTo>
                  <a:pt x="502" y="384"/>
                  <a:pt x="394" y="492"/>
                  <a:pt x="249" y="492"/>
                </a:cubicBezTo>
                <a:cubicBezTo>
                  <a:pt x="110" y="492"/>
                  <a:pt x="0" y="384"/>
                  <a:pt x="0" y="249"/>
                </a:cubicBezTo>
                <a:cubicBezTo>
                  <a:pt x="0" y="110"/>
                  <a:pt x="110" y="0"/>
                  <a:pt x="249"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2" name="Freeform: Shape 241"/>
          <p:cNvSpPr/>
          <p:nvPr/>
        </p:nvSpPr>
        <p:spPr>
          <a:xfrm>
            <a:off x="6586199" y="311976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10"/>
                  <a:pt x="502" y="249"/>
                </a:cubicBezTo>
                <a:cubicBezTo>
                  <a:pt x="502" y="384"/>
                  <a:pt x="394" y="492"/>
                  <a:pt x="252" y="492"/>
                </a:cubicBezTo>
                <a:cubicBezTo>
                  <a:pt x="108" y="492"/>
                  <a:pt x="0" y="384"/>
                  <a:pt x="0" y="249"/>
                </a:cubicBezTo>
                <a:cubicBezTo>
                  <a:pt x="0" y="110"/>
                  <a:pt x="108" y="0"/>
                  <a:pt x="252"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3" name="Freeform: Shape 242"/>
          <p:cNvSpPr/>
          <p:nvPr/>
        </p:nvSpPr>
        <p:spPr>
          <a:xfrm>
            <a:off x="6345720" y="3119760"/>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10"/>
                  <a:pt x="504" y="249"/>
                </a:cubicBezTo>
                <a:cubicBezTo>
                  <a:pt x="504" y="384"/>
                  <a:pt x="395" y="492"/>
                  <a:pt x="250" y="492"/>
                </a:cubicBezTo>
                <a:cubicBezTo>
                  <a:pt x="111" y="492"/>
                  <a:pt x="0" y="384"/>
                  <a:pt x="0" y="249"/>
                </a:cubicBezTo>
                <a:cubicBezTo>
                  <a:pt x="0" y="110"/>
                  <a:pt x="111" y="0"/>
                  <a:pt x="250"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4" name="Freeform: Shape 243"/>
          <p:cNvSpPr/>
          <p:nvPr/>
        </p:nvSpPr>
        <p:spPr>
          <a:xfrm>
            <a:off x="7876440" y="3061800"/>
            <a:ext cx="1024920" cy="294120"/>
          </a:xfrm>
          <a:custGeom>
            <a:avLst/>
            <a:gdLst/>
            <a:ahLst/>
            <a:cxnLst>
              <a:cxn ang="3cd4">
                <a:pos x="hc" y="t"/>
              </a:cxn>
              <a:cxn ang="cd2">
                <a:pos x="l" y="vc"/>
              </a:cxn>
              <a:cxn ang="cd4">
                <a:pos x="hc" y="b"/>
              </a:cxn>
              <a:cxn ang="0">
                <a:pos x="r" y="vc"/>
              </a:cxn>
            </a:cxnLst>
            <a:rect l="l" t="t" r="r" b="b"/>
            <a:pathLst>
              <a:path w="2848" h="818">
                <a:moveTo>
                  <a:pt x="139" y="0"/>
                </a:moveTo>
                <a:cubicBezTo>
                  <a:pt x="72" y="0"/>
                  <a:pt x="0" y="67"/>
                  <a:pt x="0" y="135"/>
                </a:cubicBezTo>
                <a:lnTo>
                  <a:pt x="0" y="682"/>
                </a:lnTo>
                <a:cubicBezTo>
                  <a:pt x="0" y="751"/>
                  <a:pt x="72" y="818"/>
                  <a:pt x="139" y="818"/>
                </a:cubicBezTo>
                <a:lnTo>
                  <a:pt x="2713" y="818"/>
                </a:lnTo>
                <a:cubicBezTo>
                  <a:pt x="2780" y="818"/>
                  <a:pt x="2848" y="751"/>
                  <a:pt x="2848" y="682"/>
                </a:cubicBezTo>
                <a:lnTo>
                  <a:pt x="2848" y="135"/>
                </a:lnTo>
                <a:cubicBezTo>
                  <a:pt x="2848" y="67"/>
                  <a:pt x="2780" y="0"/>
                  <a:pt x="2713" y="0"/>
                </a:cubicBez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5" name="Freeform: Shape 244"/>
          <p:cNvSpPr/>
          <p:nvPr/>
        </p:nvSpPr>
        <p:spPr>
          <a:xfrm>
            <a:off x="7876440" y="30618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6" name="Freeform: Shape 245"/>
          <p:cNvSpPr/>
          <p:nvPr/>
        </p:nvSpPr>
        <p:spPr>
          <a:xfrm>
            <a:off x="8902440" y="335592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7" name="Freeform: Shape 246"/>
          <p:cNvSpPr/>
          <p:nvPr/>
        </p:nvSpPr>
        <p:spPr>
          <a:xfrm>
            <a:off x="7937640" y="311976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10"/>
                  <a:pt x="502" y="249"/>
                </a:cubicBezTo>
                <a:cubicBezTo>
                  <a:pt x="502" y="384"/>
                  <a:pt x="394" y="492"/>
                  <a:pt x="255" y="492"/>
                </a:cubicBezTo>
                <a:cubicBezTo>
                  <a:pt x="108" y="492"/>
                  <a:pt x="0" y="384"/>
                  <a:pt x="0" y="249"/>
                </a:cubicBezTo>
                <a:cubicBezTo>
                  <a:pt x="0" y="110"/>
                  <a:pt x="108" y="0"/>
                  <a:pt x="255" y="0"/>
                </a:cubicBezTo>
                <a:close/>
              </a:path>
            </a:pathLst>
          </a:custGeom>
          <a:solidFill>
            <a:srgbClr val="4700B8"/>
          </a:solidFill>
          <a:ln>
            <a:no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8" name="Freeform: Shape 247"/>
          <p:cNvSpPr/>
          <p:nvPr/>
        </p:nvSpPr>
        <p:spPr>
          <a:xfrm>
            <a:off x="7937640" y="311976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10"/>
                  <a:pt x="502" y="249"/>
                </a:cubicBezTo>
                <a:cubicBezTo>
                  <a:pt x="502" y="384"/>
                  <a:pt x="394" y="492"/>
                  <a:pt x="255" y="492"/>
                </a:cubicBezTo>
                <a:cubicBezTo>
                  <a:pt x="108" y="492"/>
                  <a:pt x="0" y="384"/>
                  <a:pt x="0" y="249"/>
                </a:cubicBezTo>
                <a:cubicBezTo>
                  <a:pt x="0" y="110"/>
                  <a:pt x="108" y="0"/>
                  <a:pt x="255" y="0"/>
                </a:cubicBezTo>
                <a:close/>
              </a:path>
            </a:pathLst>
          </a:custGeom>
          <a:no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49" name="Freeform: Shape 248"/>
          <p:cNvSpPr/>
          <p:nvPr/>
        </p:nvSpPr>
        <p:spPr>
          <a:xfrm>
            <a:off x="8179560" y="3119760"/>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2" y="0"/>
                  <a:pt x="502" y="110"/>
                  <a:pt x="502" y="249"/>
                </a:cubicBezTo>
                <a:cubicBezTo>
                  <a:pt x="502" y="384"/>
                  <a:pt x="392" y="492"/>
                  <a:pt x="247" y="492"/>
                </a:cubicBezTo>
                <a:cubicBezTo>
                  <a:pt x="108" y="492"/>
                  <a:pt x="0" y="384"/>
                  <a:pt x="0" y="249"/>
                </a:cubicBezTo>
                <a:cubicBezTo>
                  <a:pt x="0" y="110"/>
                  <a:pt x="108" y="0"/>
                  <a:pt x="247"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0" name="Freeform: Shape 249"/>
          <p:cNvSpPr/>
          <p:nvPr/>
        </p:nvSpPr>
        <p:spPr>
          <a:xfrm>
            <a:off x="8419320" y="3119760"/>
            <a:ext cx="180360" cy="176760"/>
          </a:xfrm>
          <a:custGeom>
            <a:avLst/>
            <a:gdLst/>
            <a:ahLst/>
            <a:cxnLst>
              <a:cxn ang="3cd4">
                <a:pos x="hc" y="t"/>
              </a:cxn>
              <a:cxn ang="cd2">
                <a:pos x="l" y="vc"/>
              </a:cxn>
              <a:cxn ang="cd4">
                <a:pos x="hc" y="b"/>
              </a:cxn>
              <a:cxn ang="0">
                <a:pos x="r" y="vc"/>
              </a:cxn>
            </a:cxnLst>
            <a:rect l="l" t="t" r="r" b="b"/>
            <a:pathLst>
              <a:path w="502" h="492">
                <a:moveTo>
                  <a:pt x="253" y="0"/>
                </a:moveTo>
                <a:cubicBezTo>
                  <a:pt x="394" y="0"/>
                  <a:pt x="502" y="110"/>
                  <a:pt x="502" y="249"/>
                </a:cubicBezTo>
                <a:cubicBezTo>
                  <a:pt x="502" y="384"/>
                  <a:pt x="394" y="492"/>
                  <a:pt x="253" y="492"/>
                </a:cubicBezTo>
                <a:cubicBezTo>
                  <a:pt x="108" y="492"/>
                  <a:pt x="0" y="384"/>
                  <a:pt x="0" y="249"/>
                </a:cubicBezTo>
                <a:cubicBezTo>
                  <a:pt x="0" y="110"/>
                  <a:pt x="108" y="0"/>
                  <a:pt x="253"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1" name="Freeform: Shape 250"/>
          <p:cNvSpPr/>
          <p:nvPr/>
        </p:nvSpPr>
        <p:spPr>
          <a:xfrm>
            <a:off x="8661240" y="3119760"/>
            <a:ext cx="180360" cy="176760"/>
          </a:xfrm>
          <a:custGeom>
            <a:avLst/>
            <a:gdLst/>
            <a:ahLst/>
            <a:cxnLst>
              <a:cxn ang="3cd4">
                <a:pos x="hc" y="t"/>
              </a:cxn>
              <a:cxn ang="cd2">
                <a:pos x="l" y="vc"/>
              </a:cxn>
              <a:cxn ang="cd4">
                <a:pos x="hc" y="b"/>
              </a:cxn>
              <a:cxn ang="0">
                <a:pos x="r" y="vc"/>
              </a:cxn>
            </a:cxnLst>
            <a:rect l="l" t="t" r="r" b="b"/>
            <a:pathLst>
              <a:path w="502" h="492">
                <a:moveTo>
                  <a:pt x="249" y="0"/>
                </a:moveTo>
                <a:cubicBezTo>
                  <a:pt x="394" y="0"/>
                  <a:pt x="502" y="110"/>
                  <a:pt x="502" y="249"/>
                </a:cubicBezTo>
                <a:cubicBezTo>
                  <a:pt x="502" y="384"/>
                  <a:pt x="394" y="492"/>
                  <a:pt x="249" y="492"/>
                </a:cubicBezTo>
                <a:cubicBezTo>
                  <a:pt x="108" y="492"/>
                  <a:pt x="0" y="384"/>
                  <a:pt x="0" y="249"/>
                </a:cubicBezTo>
                <a:cubicBezTo>
                  <a:pt x="0" y="110"/>
                  <a:pt x="108" y="0"/>
                  <a:pt x="249" y="0"/>
                </a:cubicBezTo>
                <a:close/>
              </a:path>
            </a:pathLst>
          </a:custGeom>
          <a:solidFill>
            <a:srgbClr val="4700B8"/>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2" name="Freeform: Shape 251"/>
          <p:cNvSpPr/>
          <p:nvPr/>
        </p:nvSpPr>
        <p:spPr>
          <a:xfrm>
            <a:off x="7309080" y="4997880"/>
            <a:ext cx="61200" cy="59760"/>
          </a:xfrm>
          <a:custGeom>
            <a:avLst/>
            <a:gdLst/>
            <a:ahLst/>
            <a:cxnLst>
              <a:cxn ang="3cd4">
                <a:pos x="hc" y="t"/>
              </a:cxn>
              <a:cxn ang="cd2">
                <a:pos x="l" y="vc"/>
              </a:cxn>
              <a:cxn ang="cd4">
                <a:pos x="hc" y="b"/>
              </a:cxn>
              <a:cxn ang="0">
                <a:pos x="r" y="vc"/>
              </a:cxn>
            </a:cxnLst>
            <a:rect l="l" t="t" r="r" b="b"/>
            <a:pathLst>
              <a:path w="171" h="167">
                <a:moveTo>
                  <a:pt x="88" y="0"/>
                </a:moveTo>
                <a:cubicBezTo>
                  <a:pt x="136" y="0"/>
                  <a:pt x="171" y="37"/>
                  <a:pt x="171" y="82"/>
                </a:cubicBezTo>
                <a:cubicBezTo>
                  <a:pt x="171" y="130"/>
                  <a:pt x="136" y="167"/>
                  <a:pt x="88" y="167"/>
                </a:cubicBezTo>
                <a:cubicBezTo>
                  <a:pt x="41" y="167"/>
                  <a:pt x="0" y="130"/>
                  <a:pt x="0" y="82"/>
                </a:cubicBezTo>
                <a:cubicBezTo>
                  <a:pt x="0" y="37"/>
                  <a:pt x="41" y="0"/>
                  <a:pt x="88"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3" name="Freeform: Shape 252"/>
          <p:cNvSpPr/>
          <p:nvPr/>
        </p:nvSpPr>
        <p:spPr>
          <a:xfrm>
            <a:off x="7309080" y="4997880"/>
            <a:ext cx="61200" cy="59760"/>
          </a:xfrm>
          <a:custGeom>
            <a:avLst/>
            <a:gdLst/>
            <a:ahLst/>
            <a:cxnLst>
              <a:cxn ang="3cd4">
                <a:pos x="hc" y="t"/>
              </a:cxn>
              <a:cxn ang="cd2">
                <a:pos x="l" y="vc"/>
              </a:cxn>
              <a:cxn ang="cd4">
                <a:pos x="hc" y="b"/>
              </a:cxn>
              <a:cxn ang="0">
                <a:pos x="r" y="vc"/>
              </a:cxn>
            </a:cxnLst>
            <a:rect l="l" t="t" r="r" b="b"/>
            <a:pathLst>
              <a:path w="171" h="167">
                <a:moveTo>
                  <a:pt x="88" y="0"/>
                </a:moveTo>
                <a:cubicBezTo>
                  <a:pt x="136" y="0"/>
                  <a:pt x="171" y="37"/>
                  <a:pt x="171" y="82"/>
                </a:cubicBezTo>
                <a:cubicBezTo>
                  <a:pt x="171" y="130"/>
                  <a:pt x="136" y="167"/>
                  <a:pt x="88" y="167"/>
                </a:cubicBezTo>
                <a:cubicBezTo>
                  <a:pt x="41" y="167"/>
                  <a:pt x="0" y="130"/>
                  <a:pt x="0" y="82"/>
                </a:cubicBezTo>
                <a:cubicBezTo>
                  <a:pt x="0" y="37"/>
                  <a:pt x="41" y="0"/>
                  <a:pt x="88"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4" name="Freeform: Shape 253"/>
          <p:cNvSpPr/>
          <p:nvPr/>
        </p:nvSpPr>
        <p:spPr>
          <a:xfrm>
            <a:off x="7610040" y="4997880"/>
            <a:ext cx="59760" cy="59760"/>
          </a:xfrm>
          <a:custGeom>
            <a:avLst/>
            <a:gdLst/>
            <a:ahLst/>
            <a:cxnLst>
              <a:cxn ang="3cd4">
                <a:pos x="hc" y="t"/>
              </a:cxn>
              <a:cxn ang="cd2">
                <a:pos x="l" y="vc"/>
              </a:cxn>
              <a:cxn ang="cd4">
                <a:pos x="hc" y="b"/>
              </a:cxn>
              <a:cxn ang="0">
                <a:pos x="r" y="vc"/>
              </a:cxn>
            </a:cxnLst>
            <a:rect l="l" t="t" r="r" b="b"/>
            <a:pathLst>
              <a:path w="167" h="167">
                <a:moveTo>
                  <a:pt x="83" y="0"/>
                </a:moveTo>
                <a:cubicBezTo>
                  <a:pt x="132" y="0"/>
                  <a:pt x="167" y="37"/>
                  <a:pt x="167" y="82"/>
                </a:cubicBezTo>
                <a:cubicBezTo>
                  <a:pt x="167" y="130"/>
                  <a:pt x="132" y="167"/>
                  <a:pt x="83" y="167"/>
                </a:cubicBezTo>
                <a:cubicBezTo>
                  <a:pt x="37" y="167"/>
                  <a:pt x="0" y="130"/>
                  <a:pt x="0" y="82"/>
                </a:cubicBezTo>
                <a:cubicBezTo>
                  <a:pt x="0" y="37"/>
                  <a:pt x="37" y="0"/>
                  <a:pt x="83"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5" name="Freeform: Shape 254"/>
          <p:cNvSpPr/>
          <p:nvPr/>
        </p:nvSpPr>
        <p:spPr>
          <a:xfrm>
            <a:off x="7911720" y="4997880"/>
            <a:ext cx="61200" cy="59760"/>
          </a:xfrm>
          <a:custGeom>
            <a:avLst/>
            <a:gdLst/>
            <a:ahLst/>
            <a:cxnLst>
              <a:cxn ang="3cd4">
                <a:pos x="hc" y="t"/>
              </a:cxn>
              <a:cxn ang="cd2">
                <a:pos x="l" y="vc"/>
              </a:cxn>
              <a:cxn ang="cd4">
                <a:pos x="hc" y="b"/>
              </a:cxn>
              <a:cxn ang="0">
                <a:pos x="r" y="vc"/>
              </a:cxn>
            </a:cxnLst>
            <a:rect l="l" t="t" r="r" b="b"/>
            <a:pathLst>
              <a:path w="171" h="167">
                <a:moveTo>
                  <a:pt x="88" y="0"/>
                </a:moveTo>
                <a:cubicBezTo>
                  <a:pt x="135" y="0"/>
                  <a:pt x="171" y="37"/>
                  <a:pt x="171" y="82"/>
                </a:cubicBezTo>
                <a:cubicBezTo>
                  <a:pt x="171" y="130"/>
                  <a:pt x="135" y="167"/>
                  <a:pt x="88" y="167"/>
                </a:cubicBezTo>
                <a:cubicBezTo>
                  <a:pt x="41" y="167"/>
                  <a:pt x="0" y="130"/>
                  <a:pt x="0" y="82"/>
                </a:cubicBezTo>
                <a:cubicBezTo>
                  <a:pt x="0" y="37"/>
                  <a:pt x="41" y="0"/>
                  <a:pt x="88"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6" name="Freeform: Shape 255"/>
          <p:cNvSpPr/>
          <p:nvPr/>
        </p:nvSpPr>
        <p:spPr>
          <a:xfrm>
            <a:off x="7249680" y="2708639"/>
            <a:ext cx="59760" cy="58320"/>
          </a:xfrm>
          <a:custGeom>
            <a:avLst/>
            <a:gdLst/>
            <a:ahLst/>
            <a:cxnLst>
              <a:cxn ang="3cd4">
                <a:pos x="hc" y="t"/>
              </a:cxn>
              <a:cxn ang="cd2">
                <a:pos x="l" y="vc"/>
              </a:cxn>
              <a:cxn ang="cd4">
                <a:pos x="hc" y="b"/>
              </a:cxn>
              <a:cxn ang="0">
                <a:pos x="r" y="vc"/>
              </a:cxn>
            </a:cxnLst>
            <a:rect l="l" t="t" r="r" b="b"/>
            <a:pathLst>
              <a:path w="167" h="163">
                <a:moveTo>
                  <a:pt x="82" y="0"/>
                </a:moveTo>
                <a:cubicBezTo>
                  <a:pt x="129" y="0"/>
                  <a:pt x="167" y="38"/>
                  <a:pt x="167" y="79"/>
                </a:cubicBezTo>
                <a:cubicBezTo>
                  <a:pt x="167" y="126"/>
                  <a:pt x="129" y="163"/>
                  <a:pt x="82" y="163"/>
                </a:cubicBezTo>
                <a:cubicBezTo>
                  <a:pt x="37" y="163"/>
                  <a:pt x="0" y="126"/>
                  <a:pt x="0" y="79"/>
                </a:cubicBezTo>
                <a:cubicBezTo>
                  <a:pt x="0" y="38"/>
                  <a:pt x="37" y="0"/>
                  <a:pt x="82"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7" name="Freeform: Shape 256"/>
          <p:cNvSpPr/>
          <p:nvPr/>
        </p:nvSpPr>
        <p:spPr>
          <a:xfrm>
            <a:off x="7249680" y="2708639"/>
            <a:ext cx="59760" cy="58320"/>
          </a:xfrm>
          <a:custGeom>
            <a:avLst/>
            <a:gdLst/>
            <a:ahLst/>
            <a:cxnLst>
              <a:cxn ang="3cd4">
                <a:pos x="hc" y="t"/>
              </a:cxn>
              <a:cxn ang="cd2">
                <a:pos x="l" y="vc"/>
              </a:cxn>
              <a:cxn ang="cd4">
                <a:pos x="hc" y="b"/>
              </a:cxn>
              <a:cxn ang="0">
                <a:pos x="r" y="vc"/>
              </a:cxn>
            </a:cxnLst>
            <a:rect l="l" t="t" r="r" b="b"/>
            <a:pathLst>
              <a:path w="167" h="163">
                <a:moveTo>
                  <a:pt x="82" y="0"/>
                </a:moveTo>
                <a:cubicBezTo>
                  <a:pt x="129" y="0"/>
                  <a:pt x="167" y="38"/>
                  <a:pt x="167" y="79"/>
                </a:cubicBezTo>
                <a:cubicBezTo>
                  <a:pt x="167" y="126"/>
                  <a:pt x="129" y="163"/>
                  <a:pt x="82" y="163"/>
                </a:cubicBezTo>
                <a:cubicBezTo>
                  <a:pt x="37" y="163"/>
                  <a:pt x="0" y="126"/>
                  <a:pt x="0" y="79"/>
                </a:cubicBezTo>
                <a:cubicBezTo>
                  <a:pt x="0" y="38"/>
                  <a:pt x="37" y="0"/>
                  <a:pt x="82"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8" name="Freeform: Shape 257"/>
          <p:cNvSpPr/>
          <p:nvPr/>
        </p:nvSpPr>
        <p:spPr>
          <a:xfrm>
            <a:off x="7550640" y="2708639"/>
            <a:ext cx="59760" cy="58320"/>
          </a:xfrm>
          <a:custGeom>
            <a:avLst/>
            <a:gdLst/>
            <a:ahLst/>
            <a:cxnLst>
              <a:cxn ang="3cd4">
                <a:pos x="hc" y="t"/>
              </a:cxn>
              <a:cxn ang="cd2">
                <a:pos x="l" y="vc"/>
              </a:cxn>
              <a:cxn ang="cd4">
                <a:pos x="hc" y="b"/>
              </a:cxn>
              <a:cxn ang="0">
                <a:pos x="r" y="vc"/>
              </a:cxn>
            </a:cxnLst>
            <a:rect l="l" t="t" r="r" b="b"/>
            <a:pathLst>
              <a:path w="167" h="163">
                <a:moveTo>
                  <a:pt x="83" y="0"/>
                </a:moveTo>
                <a:cubicBezTo>
                  <a:pt x="132" y="0"/>
                  <a:pt x="167" y="38"/>
                  <a:pt x="167" y="79"/>
                </a:cubicBezTo>
                <a:cubicBezTo>
                  <a:pt x="167" y="126"/>
                  <a:pt x="132" y="163"/>
                  <a:pt x="83" y="163"/>
                </a:cubicBezTo>
                <a:cubicBezTo>
                  <a:pt x="37" y="163"/>
                  <a:pt x="0" y="126"/>
                  <a:pt x="0" y="79"/>
                </a:cubicBezTo>
                <a:cubicBezTo>
                  <a:pt x="0" y="38"/>
                  <a:pt x="37" y="0"/>
                  <a:pt x="83"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59" name="Freeform: Shape 258"/>
          <p:cNvSpPr/>
          <p:nvPr/>
        </p:nvSpPr>
        <p:spPr>
          <a:xfrm>
            <a:off x="7851960" y="2708639"/>
            <a:ext cx="59760" cy="58320"/>
          </a:xfrm>
          <a:custGeom>
            <a:avLst/>
            <a:gdLst/>
            <a:ahLst/>
            <a:cxnLst>
              <a:cxn ang="3cd4">
                <a:pos x="hc" y="t"/>
              </a:cxn>
              <a:cxn ang="cd2">
                <a:pos x="l" y="vc"/>
              </a:cxn>
              <a:cxn ang="cd4">
                <a:pos x="hc" y="b"/>
              </a:cxn>
              <a:cxn ang="0">
                <a:pos x="r" y="vc"/>
              </a:cxn>
            </a:cxnLst>
            <a:rect l="l" t="t" r="r" b="b"/>
            <a:pathLst>
              <a:path w="167" h="163">
                <a:moveTo>
                  <a:pt x="82" y="0"/>
                </a:moveTo>
                <a:cubicBezTo>
                  <a:pt x="130" y="0"/>
                  <a:pt x="167" y="38"/>
                  <a:pt x="167" y="79"/>
                </a:cubicBezTo>
                <a:cubicBezTo>
                  <a:pt x="167" y="126"/>
                  <a:pt x="130" y="163"/>
                  <a:pt x="82" y="163"/>
                </a:cubicBezTo>
                <a:cubicBezTo>
                  <a:pt x="37" y="163"/>
                  <a:pt x="0" y="126"/>
                  <a:pt x="0" y="79"/>
                </a:cubicBezTo>
                <a:cubicBezTo>
                  <a:pt x="0" y="38"/>
                  <a:pt x="37" y="0"/>
                  <a:pt x="82" y="0"/>
                </a:cubicBezTo>
                <a:close/>
              </a:path>
            </a:pathLst>
          </a:custGeom>
          <a:solidFill>
            <a:srgbClr val="0000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0" name="Freeform: Shape 259"/>
          <p:cNvSpPr/>
          <p:nvPr/>
        </p:nvSpPr>
        <p:spPr>
          <a:xfrm>
            <a:off x="7020720" y="4328280"/>
            <a:ext cx="1024920" cy="295920"/>
          </a:xfrm>
          <a:custGeom>
            <a:avLst/>
            <a:gdLst/>
            <a:ahLst/>
            <a:cxnLst>
              <a:cxn ang="3cd4">
                <a:pos x="hc" y="t"/>
              </a:cxn>
              <a:cxn ang="cd2">
                <a:pos x="l" y="vc"/>
              </a:cxn>
              <a:cxn ang="cd4">
                <a:pos x="hc" y="b"/>
              </a:cxn>
              <a:cxn ang="0">
                <a:pos x="r" y="vc"/>
              </a:cxn>
            </a:cxnLst>
            <a:rect l="l" t="t" r="r" b="b"/>
            <a:pathLst>
              <a:path w="2848" h="823">
                <a:moveTo>
                  <a:pt x="139" y="0"/>
                </a:moveTo>
                <a:cubicBezTo>
                  <a:pt x="67" y="0"/>
                  <a:pt x="0" y="72"/>
                  <a:pt x="0" y="139"/>
                </a:cubicBezTo>
                <a:lnTo>
                  <a:pt x="0" y="684"/>
                </a:lnTo>
                <a:cubicBezTo>
                  <a:pt x="0" y="755"/>
                  <a:pt x="67" y="823"/>
                  <a:pt x="139" y="823"/>
                </a:cubicBezTo>
                <a:lnTo>
                  <a:pt x="2713" y="823"/>
                </a:lnTo>
                <a:cubicBezTo>
                  <a:pt x="2780" y="823"/>
                  <a:pt x="2848" y="755"/>
                  <a:pt x="2848" y="684"/>
                </a:cubicBezTo>
                <a:lnTo>
                  <a:pt x="2848" y="139"/>
                </a:lnTo>
                <a:cubicBezTo>
                  <a:pt x="2848" y="72"/>
                  <a:pt x="2780" y="0"/>
                  <a:pt x="2713" y="0"/>
                </a:cubicBezTo>
                <a:close/>
              </a:path>
            </a:pathLst>
          </a:custGeom>
          <a:solidFill>
            <a:srgbClr val="FFFFFF"/>
          </a:solid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1" name="Freeform: Shape 260"/>
          <p:cNvSpPr/>
          <p:nvPr/>
        </p:nvSpPr>
        <p:spPr>
          <a:xfrm>
            <a:off x="7020720" y="432828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2" name="Freeform: Shape 261"/>
          <p:cNvSpPr/>
          <p:nvPr/>
        </p:nvSpPr>
        <p:spPr>
          <a:xfrm>
            <a:off x="8045640" y="4624200"/>
            <a:ext cx="0" cy="0"/>
          </a:xfrm>
          <a:custGeom>
            <a:avLst/>
            <a:gdLst/>
            <a:ahLst/>
            <a:cxnLst>
              <a:cxn ang="3cd4">
                <a:pos x="hc" y="t"/>
              </a:cxn>
              <a:cxn ang="cd2">
                <a:pos x="l" y="vc"/>
              </a:cxn>
              <a:cxn ang="cd4">
                <a:pos x="hc" y="b"/>
              </a:cxn>
              <a:cxn ang="0">
                <a:pos x="r" y="vc"/>
              </a:cxn>
            </a:cxnLst>
            <a:rect l="l" t="t" r="r" b="b"/>
            <a:pathLst>
              <a:path>
                <a:moveTo>
                  <a:pt x="0" y="0"/>
                </a:moveTo>
                <a:close/>
              </a:path>
            </a:pathLst>
          </a:custGeom>
          <a:noFill/>
          <a:ln w="0">
            <a:solidFill>
              <a:srgbClr val="000000"/>
            </a:solidFill>
            <a:prstDash val="solid"/>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3" name="Freeform: Shape 262"/>
          <p:cNvSpPr/>
          <p:nvPr/>
        </p:nvSpPr>
        <p:spPr>
          <a:xfrm>
            <a:off x="7322400" y="438804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02"/>
                  <a:pt x="502" y="243"/>
                </a:cubicBezTo>
                <a:cubicBezTo>
                  <a:pt x="502" y="382"/>
                  <a:pt x="394" y="492"/>
                  <a:pt x="252" y="492"/>
                </a:cubicBezTo>
                <a:cubicBezTo>
                  <a:pt x="108" y="492"/>
                  <a:pt x="0" y="382"/>
                  <a:pt x="0" y="243"/>
                </a:cubicBezTo>
                <a:cubicBezTo>
                  <a:pt x="0" y="102"/>
                  <a:pt x="108" y="0"/>
                  <a:pt x="252"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4" name="Freeform: Shape 263"/>
          <p:cNvSpPr/>
          <p:nvPr/>
        </p:nvSpPr>
        <p:spPr>
          <a:xfrm>
            <a:off x="7563600" y="4388040"/>
            <a:ext cx="180360" cy="176760"/>
          </a:xfrm>
          <a:custGeom>
            <a:avLst/>
            <a:gdLst/>
            <a:ahLst/>
            <a:cxnLst>
              <a:cxn ang="3cd4">
                <a:pos x="hc" y="t"/>
              </a:cxn>
              <a:cxn ang="cd2">
                <a:pos x="l" y="vc"/>
              </a:cxn>
              <a:cxn ang="cd4">
                <a:pos x="hc" y="b"/>
              </a:cxn>
              <a:cxn ang="0">
                <a:pos x="r" y="vc"/>
              </a:cxn>
            </a:cxnLst>
            <a:rect l="l" t="t" r="r" b="b"/>
            <a:pathLst>
              <a:path w="502" h="492">
                <a:moveTo>
                  <a:pt x="255" y="0"/>
                </a:moveTo>
                <a:cubicBezTo>
                  <a:pt x="394" y="0"/>
                  <a:pt x="502" y="102"/>
                  <a:pt x="502" y="243"/>
                </a:cubicBezTo>
                <a:cubicBezTo>
                  <a:pt x="502" y="382"/>
                  <a:pt x="394" y="492"/>
                  <a:pt x="255" y="492"/>
                </a:cubicBezTo>
                <a:cubicBezTo>
                  <a:pt x="108" y="492"/>
                  <a:pt x="0" y="382"/>
                  <a:pt x="0" y="243"/>
                </a:cubicBezTo>
                <a:cubicBezTo>
                  <a:pt x="0" y="102"/>
                  <a:pt x="108" y="0"/>
                  <a:pt x="255"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5" name="Freeform: Shape 264"/>
          <p:cNvSpPr/>
          <p:nvPr/>
        </p:nvSpPr>
        <p:spPr>
          <a:xfrm>
            <a:off x="7805880" y="4388040"/>
            <a:ext cx="180360" cy="176760"/>
          </a:xfrm>
          <a:custGeom>
            <a:avLst/>
            <a:gdLst/>
            <a:ahLst/>
            <a:cxnLst>
              <a:cxn ang="3cd4">
                <a:pos x="hc" y="t"/>
              </a:cxn>
              <a:cxn ang="cd2">
                <a:pos x="l" y="vc"/>
              </a:cxn>
              <a:cxn ang="cd4">
                <a:pos x="hc" y="b"/>
              </a:cxn>
              <a:cxn ang="0">
                <a:pos x="r" y="vc"/>
              </a:cxn>
            </a:cxnLst>
            <a:rect l="l" t="t" r="r" b="b"/>
            <a:pathLst>
              <a:path w="502" h="492">
                <a:moveTo>
                  <a:pt x="247" y="0"/>
                </a:moveTo>
                <a:cubicBezTo>
                  <a:pt x="392" y="0"/>
                  <a:pt x="502" y="102"/>
                  <a:pt x="502" y="243"/>
                </a:cubicBezTo>
                <a:cubicBezTo>
                  <a:pt x="502" y="382"/>
                  <a:pt x="392" y="492"/>
                  <a:pt x="247" y="492"/>
                </a:cubicBezTo>
                <a:cubicBezTo>
                  <a:pt x="108" y="492"/>
                  <a:pt x="0" y="382"/>
                  <a:pt x="0" y="243"/>
                </a:cubicBezTo>
                <a:cubicBezTo>
                  <a:pt x="0" y="102"/>
                  <a:pt x="108" y="0"/>
                  <a:pt x="247"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6" name="Freeform: Shape 265"/>
          <p:cNvSpPr/>
          <p:nvPr/>
        </p:nvSpPr>
        <p:spPr>
          <a:xfrm>
            <a:off x="7322400" y="4388040"/>
            <a:ext cx="180360" cy="176760"/>
          </a:xfrm>
          <a:custGeom>
            <a:avLst/>
            <a:gdLst/>
            <a:ahLst/>
            <a:cxnLst>
              <a:cxn ang="3cd4">
                <a:pos x="hc" y="t"/>
              </a:cxn>
              <a:cxn ang="cd2">
                <a:pos x="l" y="vc"/>
              </a:cxn>
              <a:cxn ang="cd4">
                <a:pos x="hc" y="b"/>
              </a:cxn>
              <a:cxn ang="0">
                <a:pos x="r" y="vc"/>
              </a:cxn>
            </a:cxnLst>
            <a:rect l="l" t="t" r="r" b="b"/>
            <a:pathLst>
              <a:path w="502" h="492">
                <a:moveTo>
                  <a:pt x="252" y="0"/>
                </a:moveTo>
                <a:cubicBezTo>
                  <a:pt x="394" y="0"/>
                  <a:pt x="502" y="102"/>
                  <a:pt x="502" y="243"/>
                </a:cubicBezTo>
                <a:cubicBezTo>
                  <a:pt x="502" y="382"/>
                  <a:pt x="394" y="492"/>
                  <a:pt x="252" y="492"/>
                </a:cubicBezTo>
                <a:cubicBezTo>
                  <a:pt x="108" y="492"/>
                  <a:pt x="0" y="382"/>
                  <a:pt x="0" y="243"/>
                </a:cubicBezTo>
                <a:cubicBezTo>
                  <a:pt x="0" y="102"/>
                  <a:pt x="108" y="0"/>
                  <a:pt x="252"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7" name="Freeform: Shape 266"/>
          <p:cNvSpPr/>
          <p:nvPr/>
        </p:nvSpPr>
        <p:spPr>
          <a:xfrm>
            <a:off x="7081920" y="4388040"/>
            <a:ext cx="181080" cy="176760"/>
          </a:xfrm>
          <a:custGeom>
            <a:avLst/>
            <a:gdLst/>
            <a:ahLst/>
            <a:cxnLst>
              <a:cxn ang="3cd4">
                <a:pos x="hc" y="t"/>
              </a:cxn>
              <a:cxn ang="cd2">
                <a:pos x="l" y="vc"/>
              </a:cxn>
              <a:cxn ang="cd4">
                <a:pos x="hc" y="b"/>
              </a:cxn>
              <a:cxn ang="0">
                <a:pos x="r" y="vc"/>
              </a:cxn>
            </a:cxnLst>
            <a:rect l="l" t="t" r="r" b="b"/>
            <a:pathLst>
              <a:path w="504" h="492">
                <a:moveTo>
                  <a:pt x="250" y="0"/>
                </a:moveTo>
                <a:cubicBezTo>
                  <a:pt x="395" y="0"/>
                  <a:pt x="504" y="102"/>
                  <a:pt x="504" y="243"/>
                </a:cubicBezTo>
                <a:cubicBezTo>
                  <a:pt x="504" y="382"/>
                  <a:pt x="395" y="492"/>
                  <a:pt x="250" y="492"/>
                </a:cubicBezTo>
                <a:cubicBezTo>
                  <a:pt x="111" y="492"/>
                  <a:pt x="0" y="382"/>
                  <a:pt x="0" y="243"/>
                </a:cubicBezTo>
                <a:cubicBezTo>
                  <a:pt x="0" y="102"/>
                  <a:pt x="111" y="0"/>
                  <a:pt x="250" y="0"/>
                </a:cubicBezTo>
                <a:close/>
              </a:path>
            </a:pathLst>
          </a:custGeom>
          <a:solidFill>
            <a:srgbClr val="DC2300"/>
          </a:solidFill>
          <a:ln w="1080">
            <a:solidFill>
              <a:srgbClr val="000000"/>
            </a:solidFill>
            <a:prstDash val="solid"/>
          </a:ln>
        </p:spPr>
        <p:txBody>
          <a:bodyPr vert="horz" wrap="none" lIns="360" tIns="360" rIns="360" bIns="36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68" name="Straight Connector 267"/>
          <p:cNvSpPr/>
          <p:nvPr/>
        </p:nvSpPr>
        <p:spPr>
          <a:xfrm>
            <a:off x="7576920" y="3993840"/>
            <a:ext cx="0" cy="334800"/>
          </a:xfrm>
          <a:prstGeom prst="line">
            <a:avLst/>
          </a:prstGeom>
          <a:noFill/>
          <a:ln w="18000">
            <a:solidFill>
              <a:srgbClr val="000000"/>
            </a:solidFill>
            <a:prstDash val="solid"/>
          </a:ln>
        </p:spPr>
        <p:txBody>
          <a:bodyPr vert="horz" wrap="none" lIns="9000" tIns="9000" rIns="9000" bIns="9000" anchorCtr="0" compatLnSpc="0"/>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273" name="Footer Placeholder 272"/>
          <p:cNvSpPr>
            <a:spLocks noGrp="1"/>
          </p:cNvSpPr>
          <p:nvPr>
            <p:ph type="ftr" sz="quarter" idx="11"/>
          </p:nvPr>
        </p:nvSpPr>
        <p:spPr/>
        <p:txBody>
          <a:bodyPr/>
          <a:lstStyle/>
          <a:p>
            <a:pPr lvl="0"/>
            <a:r>
              <a:rPr lang="en-US" smtClean="0"/>
              <a:t>Zhang, Xi PhD Defense</a:t>
            </a:r>
            <a:endParaRPr lang="en-US"/>
          </a:p>
        </p:txBody>
      </p:sp>
      <p:sp>
        <p:nvSpPr>
          <p:cNvPr id="274" name="Slide Number Placeholder 273"/>
          <p:cNvSpPr>
            <a:spLocks noGrp="1"/>
          </p:cNvSpPr>
          <p:nvPr>
            <p:ph type="sldNum" sz="quarter" idx="12"/>
          </p:nvPr>
        </p:nvSpPr>
        <p:spPr/>
        <p:txBody>
          <a:bodyPr/>
          <a:lstStyle/>
          <a:p>
            <a:pPr lvl="0"/>
            <a:fld id="{1163934E-6D4A-49A7-BCC2-DF33CF0FAD11}" type="slidenum">
              <a:rPr lang="mr-IN" smtClean="0"/>
              <a:t>55</a:t>
            </a:fld>
            <a:r>
              <a:rPr lang="mr-IN" smtClean="0"/>
              <a:t>/</a:t>
            </a:r>
            <a:endParaRPr lang="mr-I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page54">
    <p:spTree>
      <p:nvGrpSpPr>
        <p:cNvPr id="1" name=""/>
        <p:cNvGrpSpPr/>
        <p:nvPr/>
      </p:nvGrpSpPr>
      <p:grpSpPr>
        <a:xfrm>
          <a:off x="0" y="0"/>
          <a:ext cx="0" cy="0"/>
          <a:chOff x="0" y="0"/>
          <a:chExt cx="0" cy="0"/>
        </a:xfrm>
      </p:grpSpPr>
      <p:sp>
        <p:nvSpPr>
          <p:cNvPr id="2" name="TextBox 1"/>
          <p:cNvSpPr txBox="1"/>
          <p:nvPr/>
        </p:nvSpPr>
        <p:spPr>
          <a:xfrm>
            <a:off x="590400" y="1073520"/>
            <a:ext cx="8279487" cy="141835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MCAE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Jointly learn two tasks, left and right, together.</a:t>
            </a:r>
          </a:p>
        </p:txBody>
      </p:sp>
      <p:pic>
        <p:nvPicPr>
          <p:cNvPr id="3" name="Picture 2"/>
          <p:cNvPicPr>
            <a:picLocks noChangeAspect="1"/>
          </p:cNvPicPr>
          <p:nvPr/>
        </p:nvPicPr>
        <p:blipFill>
          <a:blip r:embed="rId3">
            <a:lum/>
            <a:alphaModFix/>
          </a:blip>
          <a:srcRect/>
          <a:stretch>
            <a:fillRect/>
          </a:stretch>
        </p:blipFill>
        <p:spPr>
          <a:xfrm>
            <a:off x="1554119" y="2560319"/>
            <a:ext cx="6766920" cy="3645360"/>
          </a:xfrm>
          <a:prstGeom prst="rect">
            <a:avLst/>
          </a:prstGeom>
          <a:noFill/>
          <a:ln>
            <a:noFill/>
          </a:ln>
        </p:spPr>
      </p:pic>
      <p:sp>
        <p:nvSpPr>
          <p:cNvPr id="4" name="TextBox 3"/>
          <p:cNvSpPr txBox="1"/>
          <p:nvPr/>
        </p:nvSpPr>
        <p:spPr>
          <a:xfrm>
            <a:off x="825840" y="4098240"/>
            <a:ext cx="1371599"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0" i="0" u="none" strike="noStrike" kern="1200">
                <a:ln>
                  <a:noFill/>
                </a:ln>
                <a:latin typeface="Liberation Serif" pitchFamily="18"/>
                <a:ea typeface="WenQuanYi Zen Hei" pitchFamily="2"/>
                <a:cs typeface="Lohit Hindi" pitchFamily="2"/>
              </a:rPr>
              <a:t>where</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56</a:t>
            </a:fld>
            <a:r>
              <a:rPr lang="mr-IN" smtClean="0"/>
              <a:t>/</a:t>
            </a:r>
            <a:endParaRPr lang="mr-I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page55">
    <p:spTree>
      <p:nvGrpSpPr>
        <p:cNvPr id="1" name=""/>
        <p:cNvGrpSpPr/>
        <p:nvPr/>
      </p:nvGrpSpPr>
      <p:grpSpPr>
        <a:xfrm>
          <a:off x="0" y="0"/>
          <a:ext cx="0" cy="0"/>
          <a:chOff x="0" y="0"/>
          <a:chExt cx="0" cy="0"/>
        </a:xfrm>
      </p:grpSpPr>
      <p:sp>
        <p:nvSpPr>
          <p:cNvPr id="2" name="TextBox 1"/>
          <p:cNvSpPr txBox="1"/>
          <p:nvPr/>
        </p:nvSpPr>
        <p:spPr>
          <a:xfrm>
            <a:off x="590400" y="893519"/>
            <a:ext cx="4678373"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Configuration of MCAE</a:t>
            </a:r>
          </a:p>
        </p:txBody>
      </p:sp>
      <p:sp>
        <p:nvSpPr>
          <p:cNvPr id="14" name="Footer Placeholder 13"/>
          <p:cNvSpPr>
            <a:spLocks noGrp="1"/>
          </p:cNvSpPr>
          <p:nvPr>
            <p:ph type="ftr" sz="quarter" idx="11"/>
          </p:nvPr>
        </p:nvSpPr>
        <p:spPr/>
        <p:txBody>
          <a:bodyPr/>
          <a:lstStyle/>
          <a:p>
            <a:pPr lvl="0"/>
            <a:r>
              <a:rPr lang="en-US" smtClean="0"/>
              <a:t>Zhang, Xi PhD Defense</a:t>
            </a:r>
            <a:endParaRPr lang="en-US"/>
          </a:p>
        </p:txBody>
      </p:sp>
      <p:sp>
        <p:nvSpPr>
          <p:cNvPr id="15" name="Slide Number Placeholder 14"/>
          <p:cNvSpPr>
            <a:spLocks noGrp="1"/>
          </p:cNvSpPr>
          <p:nvPr>
            <p:ph type="sldNum" sz="quarter" idx="12"/>
          </p:nvPr>
        </p:nvSpPr>
        <p:spPr/>
        <p:txBody>
          <a:bodyPr/>
          <a:lstStyle/>
          <a:p>
            <a:pPr lvl="0"/>
            <a:fld id="{1163934E-6D4A-49A7-BCC2-DF33CF0FAD11}" type="slidenum">
              <a:rPr lang="mr-IN" smtClean="0"/>
              <a:t>57</a:t>
            </a:fld>
            <a:r>
              <a:rPr lang="mr-IN" smtClean="0"/>
              <a:t>/</a:t>
            </a:r>
            <a:endParaRPr lang="mr-IN"/>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3504" y="1604055"/>
            <a:ext cx="6753517" cy="5631908"/>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page56">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457200" y="1332720"/>
            <a:ext cx="9129240" cy="5303520"/>
          </a:xfrm>
          <a:prstGeom prst="rect">
            <a:avLst/>
          </a:prstGeom>
          <a:noFill/>
          <a:ln>
            <a:noFill/>
          </a:ln>
        </p:spPr>
      </p:pic>
      <p:sp>
        <p:nvSpPr>
          <p:cNvPr id="3" name="TextBox 2"/>
          <p:cNvSpPr txBox="1"/>
          <p:nvPr/>
        </p:nvSpPr>
        <p:spPr>
          <a:xfrm>
            <a:off x="590400" y="641880"/>
            <a:ext cx="6499321"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Visualization of domain adaptation.</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58</a:t>
            </a:fld>
            <a:r>
              <a:rPr lang="mr-IN" smtClean="0"/>
              <a:t>/</a:t>
            </a:r>
            <a:endParaRPr lang="mr-I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page57">
    <p:spTree>
      <p:nvGrpSpPr>
        <p:cNvPr id="1" name=""/>
        <p:cNvGrpSpPr/>
        <p:nvPr/>
      </p:nvGrpSpPr>
      <p:grpSpPr>
        <a:xfrm>
          <a:off x="0" y="0"/>
          <a:ext cx="0" cy="0"/>
          <a:chOff x="0" y="0"/>
          <a:chExt cx="0" cy="0"/>
        </a:xfrm>
      </p:grpSpPr>
      <p:sp>
        <p:nvSpPr>
          <p:cNvPr id="4" name="TextBox 3"/>
          <p:cNvSpPr txBox="1"/>
          <p:nvPr/>
        </p:nvSpPr>
        <p:spPr>
          <a:xfrm>
            <a:off x="338400" y="1645920"/>
            <a:ext cx="3291839" cy="34488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Without domain adaptation</a:t>
            </a:r>
          </a:p>
        </p:txBody>
      </p:sp>
      <p:sp>
        <p:nvSpPr>
          <p:cNvPr id="5" name="TextBox 4"/>
          <p:cNvSpPr txBox="1"/>
          <p:nvPr/>
        </p:nvSpPr>
        <p:spPr>
          <a:xfrm>
            <a:off x="338400" y="5209920"/>
            <a:ext cx="3291839" cy="34488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With domain adaptation</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59</a:t>
            </a:fld>
            <a:r>
              <a:rPr lang="mr-IN" smtClean="0"/>
              <a:t>/</a:t>
            </a:r>
            <a:endParaRPr lang="mr-IN"/>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7360" y="213435"/>
            <a:ext cx="5966460" cy="355473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7360" y="3834244"/>
            <a:ext cx="5966460" cy="35547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extBox 1"/>
          <p:cNvSpPr txBox="1"/>
          <p:nvPr/>
        </p:nvSpPr>
        <p:spPr>
          <a:xfrm>
            <a:off x="554400" y="817919"/>
            <a:ext cx="8983139" cy="2922167"/>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0" i="0" u="none" strike="noStrike" kern="1200" dirty="0">
                <a:ln>
                  <a:noFill/>
                </a:ln>
                <a:latin typeface="Liberation Serif" pitchFamily="18"/>
                <a:ea typeface="WenQuanYi Zen Hei" pitchFamily="2"/>
                <a:cs typeface="Lohit Hindi" pitchFamily="2"/>
              </a:rPr>
              <a:t>2) Supervised learning requires high quality labeled </a:t>
            </a:r>
            <a:r>
              <a:rPr lang="en-US" sz="3200" b="0" i="0" u="none" strike="noStrike" kern="1200" dirty="0" smtClean="0">
                <a:ln>
                  <a:noFill/>
                </a:ln>
                <a:latin typeface="Liberation Serif" pitchFamily="18"/>
                <a:ea typeface="WenQuanYi Zen Hei" pitchFamily="2"/>
                <a:cs typeface="Lohit Hindi" pitchFamily="2"/>
              </a:rPr>
              <a:t>data.</a:t>
            </a:r>
          </a:p>
          <a:p>
            <a:pPr marL="914400" lvl="1" indent="-457200" hangingPunct="0">
              <a:lnSpc>
                <a:spcPct val="150000"/>
              </a:lnSpc>
              <a:buFont typeface="Arial" charset="0"/>
              <a:buChar char="•"/>
            </a:pPr>
            <a:r>
              <a:rPr lang="en-US" sz="3200" b="0" i="0" u="none" strike="noStrike" kern="1200" dirty="0" smtClean="0">
                <a:ln>
                  <a:noFill/>
                </a:ln>
                <a:latin typeface="Liberation Serif" pitchFamily="18"/>
                <a:ea typeface="WenQuanYi Zen Hei" pitchFamily="2"/>
                <a:cs typeface="Lohit Hindi" pitchFamily="2"/>
              </a:rPr>
              <a:t>Time </a:t>
            </a:r>
            <a:r>
              <a:rPr lang="en-US" sz="3200" b="0" i="0" u="none" strike="noStrike" kern="1200" dirty="0">
                <a:ln>
                  <a:noFill/>
                </a:ln>
                <a:latin typeface="Liberation Serif" pitchFamily="18"/>
                <a:ea typeface="WenQuanYi Zen Hei" pitchFamily="2"/>
                <a:cs typeface="Lohit Hindi" pitchFamily="2"/>
              </a:rPr>
              <a:t>consuming, </a:t>
            </a:r>
            <a:r>
              <a:rPr lang="en-US" sz="3200" b="0" i="0" u="none" strike="noStrike" kern="1200" dirty="0" smtClean="0">
                <a:ln>
                  <a:noFill/>
                </a:ln>
                <a:latin typeface="Liberation Serif" pitchFamily="18"/>
                <a:ea typeface="WenQuanYi Zen Hei" pitchFamily="2"/>
                <a:cs typeface="Lohit Hindi" pitchFamily="2"/>
              </a:rPr>
              <a:t>expensive.</a:t>
            </a:r>
          </a:p>
          <a:p>
            <a:pPr marL="914400" lvl="1" indent="-457200" hangingPunct="0">
              <a:lnSpc>
                <a:spcPct val="150000"/>
              </a:lnSpc>
              <a:buFont typeface="Arial" charset="0"/>
              <a:buChar char="•"/>
            </a:pPr>
            <a:r>
              <a:rPr lang="en-US" sz="3200" b="0" i="0" u="none" strike="noStrike" kern="1200" dirty="0" smtClean="0">
                <a:ln>
                  <a:noFill/>
                </a:ln>
                <a:latin typeface="Liberation Serif" pitchFamily="18"/>
                <a:ea typeface="WenQuanYi Zen Hei" pitchFamily="2"/>
                <a:cs typeface="Lohit Hindi" pitchFamily="2"/>
              </a:rPr>
              <a:t>Sometimes</a:t>
            </a:r>
            <a:r>
              <a:rPr lang="en-US" sz="3200" b="0" i="0" u="none" strike="noStrike" kern="1200" dirty="0">
                <a:ln>
                  <a:noFill/>
                </a:ln>
                <a:latin typeface="Liberation Serif" pitchFamily="18"/>
                <a:ea typeface="WenQuanYi Zen Hei" pitchFamily="2"/>
                <a:cs typeface="Lohit Hindi" pitchFamily="2"/>
              </a:rPr>
              <a:t>, impossible</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6</a:t>
            </a:fld>
            <a:r>
              <a:rPr lang="mr-IN" smtClean="0"/>
              <a:t>/</a:t>
            </a:r>
            <a:endParaRPr lang="mr-IN"/>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name="page58">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2834640" y="1055159"/>
            <a:ext cx="4740480" cy="2599560"/>
          </a:xfrm>
          <a:prstGeom prst="rect">
            <a:avLst/>
          </a:prstGeom>
          <a:noFill/>
          <a:ln>
            <a:noFill/>
          </a:ln>
        </p:spPr>
      </p:pic>
      <p:sp>
        <p:nvSpPr>
          <p:cNvPr id="3" name="TextBox 2"/>
          <p:cNvSpPr txBox="1"/>
          <p:nvPr/>
        </p:nvSpPr>
        <p:spPr>
          <a:xfrm>
            <a:off x="3840479" y="3566160"/>
            <a:ext cx="2834640" cy="34488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Roof style dataset</a:t>
            </a:r>
          </a:p>
        </p:txBody>
      </p:sp>
      <p:pic>
        <p:nvPicPr>
          <p:cNvPr id="4" name="Picture 3"/>
          <p:cNvPicPr>
            <a:picLocks noChangeAspect="1"/>
          </p:cNvPicPr>
          <p:nvPr/>
        </p:nvPicPr>
        <p:blipFill>
          <a:blip r:embed="rId4">
            <a:lum/>
            <a:alphaModFix/>
          </a:blip>
          <a:srcRect/>
          <a:stretch>
            <a:fillRect/>
          </a:stretch>
        </p:blipFill>
        <p:spPr>
          <a:xfrm>
            <a:off x="2853000" y="4219920"/>
            <a:ext cx="4736520" cy="2578680"/>
          </a:xfrm>
          <a:prstGeom prst="rect">
            <a:avLst/>
          </a:prstGeom>
          <a:noFill/>
          <a:ln>
            <a:noFill/>
          </a:ln>
        </p:spPr>
      </p:pic>
      <p:sp>
        <p:nvSpPr>
          <p:cNvPr id="5" name="TextBox 4"/>
          <p:cNvSpPr txBox="1"/>
          <p:nvPr/>
        </p:nvSpPr>
        <p:spPr>
          <a:xfrm>
            <a:off x="3840479" y="6763679"/>
            <a:ext cx="2834640" cy="34488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pPr>
            <a:r>
              <a:rPr lang="en-US" sz="1800" b="0" i="0" u="none" strike="noStrike" kern="1200">
                <a:ln>
                  <a:noFill/>
                </a:ln>
                <a:latin typeface="Liberation Serif" pitchFamily="18"/>
                <a:ea typeface="WenQuanYi Zen Hei" pitchFamily="2"/>
                <a:cs typeface="Lohit Hindi" pitchFamily="2"/>
              </a:rPr>
              <a:t>Handwritten digit dataset</a:t>
            </a:r>
          </a:p>
        </p:txBody>
      </p:sp>
      <p:sp>
        <p:nvSpPr>
          <p:cNvPr id="6" name="TextBox 5"/>
          <p:cNvSpPr txBox="1"/>
          <p:nvPr/>
        </p:nvSpPr>
        <p:spPr>
          <a:xfrm>
            <a:off x="590400" y="365760"/>
            <a:ext cx="4074170" cy="710536"/>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Classification results</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60</a:t>
            </a:fld>
            <a:r>
              <a:rPr lang="mr-IN" smtClean="0"/>
              <a:t>/</a:t>
            </a:r>
            <a:endParaRPr lang="mr-I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page59">
    <p:spTree>
      <p:nvGrpSpPr>
        <p:cNvPr id="1" name=""/>
        <p:cNvGrpSpPr/>
        <p:nvPr/>
      </p:nvGrpSpPr>
      <p:grpSpPr>
        <a:xfrm>
          <a:off x="0" y="0"/>
          <a:ext cx="0" cy="0"/>
          <a:chOff x="0" y="0"/>
          <a:chExt cx="0" cy="0"/>
        </a:xfrm>
      </p:grpSpPr>
      <p:sp>
        <p:nvSpPr>
          <p:cNvPr id="2" name="TextBox 1"/>
          <p:cNvSpPr txBox="1"/>
          <p:nvPr/>
        </p:nvSpPr>
        <p:spPr>
          <a:xfrm>
            <a:off x="590400" y="1321920"/>
            <a:ext cx="7914324" cy="4957468"/>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61</a:t>
            </a:fld>
            <a:r>
              <a:rPr lang="mr-IN" smtClean="0"/>
              <a:t>/</a:t>
            </a:r>
            <a:endParaRPr lang="mr-IN"/>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page60">
    <p:spTree>
      <p:nvGrpSpPr>
        <p:cNvPr id="1" name=""/>
        <p:cNvGrpSpPr/>
        <p:nvPr/>
      </p:nvGrpSpPr>
      <p:grpSpPr>
        <a:xfrm>
          <a:off x="0" y="0"/>
          <a:ext cx="0" cy="0"/>
          <a:chOff x="0" y="0"/>
          <a:chExt cx="0" cy="0"/>
        </a:xfrm>
      </p:grpSpPr>
      <p:sp>
        <p:nvSpPr>
          <p:cNvPr id="2" name="TextBox 1"/>
          <p:cNvSpPr txBox="1"/>
          <p:nvPr/>
        </p:nvSpPr>
        <p:spPr>
          <a:xfrm>
            <a:off x="365760" y="109220"/>
            <a:ext cx="3200400" cy="13593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a:ln>
                  <a:noFill/>
                </a:ln>
                <a:latin typeface="Liberation Serif" pitchFamily="18"/>
                <a:ea typeface="WenQuanYi Zen Hei" pitchFamily="2"/>
                <a:cs typeface="Lohit Hindi" pitchFamily="2"/>
              </a:rPr>
              <a:t>Motivation</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62</a:t>
            </a:fld>
            <a:r>
              <a:rPr lang="mr-IN" smtClean="0"/>
              <a:t>/</a:t>
            </a:r>
            <a:endParaRPr lang="mr-IN"/>
          </a:p>
        </p:txBody>
      </p:sp>
      <p:sp>
        <p:nvSpPr>
          <p:cNvPr id="12" name="TextBox 11"/>
          <p:cNvSpPr txBox="1"/>
          <p:nvPr/>
        </p:nvSpPr>
        <p:spPr>
          <a:xfrm>
            <a:off x="332504" y="858974"/>
            <a:ext cx="9310259" cy="2031325"/>
          </a:xfrm>
          <a:prstGeom prst="rect">
            <a:avLst/>
          </a:prstGeom>
          <a:noFill/>
        </p:spPr>
        <p:txBody>
          <a:bodyPr wrap="square" rtlCol="0">
            <a:spAutoFit/>
          </a:bodyPr>
          <a:lstStyle/>
          <a:p>
            <a:pPr lvl="0" algn="just" hangingPunct="0">
              <a:lnSpc>
                <a:spcPct val="150000"/>
              </a:lnSpc>
              <a:defRPr sz="1800"/>
            </a:pPr>
            <a:r>
              <a:rPr lang="en-US" sz="2800" dirty="0">
                <a:solidFill>
                  <a:srgbClr val="000000"/>
                </a:solidFill>
                <a:latin typeface="Liberation Serif" pitchFamily="18"/>
                <a:ea typeface="WenQuanYi Zen Hei" pitchFamily="2"/>
                <a:cs typeface="Lohit Hindi" pitchFamily="2"/>
              </a:rPr>
              <a:t>The fundamental issue in imbalanced learning is the ability of imbalanced data to compromise the performance of classification algorithm.</a:t>
            </a:r>
            <a:endParaRPr lang="en-US" sz="2800" dirty="0">
              <a:solidFill>
                <a:srgbClr val="000000"/>
              </a:solidFill>
              <a:latin typeface="Liberation Serif" pitchFamily="18"/>
              <a:ea typeface="WenQuanYi Zen Hei" pitchFamily="2"/>
              <a:cs typeface="Lohit Hindi" pitchFamily="2"/>
            </a:endParaRPr>
          </a:p>
        </p:txBody>
      </p:sp>
      <p:sp>
        <p:nvSpPr>
          <p:cNvPr id="13" name="TextBox 12"/>
          <p:cNvSpPr txBox="1"/>
          <p:nvPr/>
        </p:nvSpPr>
        <p:spPr>
          <a:xfrm>
            <a:off x="457200" y="3546764"/>
            <a:ext cx="9185564" cy="3892861"/>
          </a:xfrm>
          <a:prstGeom prst="rect">
            <a:avLst/>
          </a:prstGeom>
          <a:noFill/>
        </p:spPr>
        <p:txBody>
          <a:bodyPr wrap="square" rtlCol="0">
            <a:spAutoFit/>
          </a:bodyPr>
          <a:lstStyle/>
          <a:p>
            <a:pPr marL="457200" lvl="0" indent="-457200" algn="just" hangingPunct="0">
              <a:buSzPct val="100000"/>
              <a:buFont typeface="Wingdings" charset="2"/>
              <a:buChar char="v"/>
              <a:defRPr sz="1800"/>
            </a:pPr>
            <a:r>
              <a:rPr lang="en-US" sz="2800" dirty="0">
                <a:latin typeface="Liberation Serif" pitchFamily="18"/>
                <a:ea typeface="WenQuanYi Zen Hei" pitchFamily="2"/>
                <a:cs typeface="Lohit Hindi" pitchFamily="2"/>
              </a:rPr>
              <a:t> It is hard to detect regularities within a minority class</a:t>
            </a:r>
          </a:p>
          <a:p>
            <a:pPr marL="457200" lvl="0" indent="-457200" algn="just" hangingPunct="0">
              <a:buSzPct val="100000"/>
              <a:buFont typeface="Wingdings" charset="2"/>
              <a:buChar char="v"/>
              <a:defRPr sz="1800"/>
            </a:pPr>
            <a:endParaRPr lang="en-US" sz="2800" dirty="0">
              <a:latin typeface="Liberation Serif" pitchFamily="18"/>
              <a:ea typeface="WenQuanYi Zen Hei" pitchFamily="2"/>
              <a:cs typeface="Lohit Hindi" pitchFamily="2"/>
            </a:endParaRPr>
          </a:p>
          <a:p>
            <a:pPr marL="457200" lvl="0" indent="-457200" algn="just" hangingPunct="0">
              <a:buSzPct val="100000"/>
              <a:buFont typeface="Wingdings" charset="2"/>
              <a:buChar char="v"/>
              <a:defRPr sz="1800"/>
            </a:pPr>
            <a:r>
              <a:rPr lang="en-US" sz="2800" dirty="0">
                <a:latin typeface="Liberation Serif" pitchFamily="18"/>
                <a:ea typeface="WenQuanYi Zen Hei" pitchFamily="2"/>
                <a:cs typeface="Lohit Hindi" pitchFamily="2"/>
              </a:rPr>
              <a:t> The general bias used in many classification algorithm make it hard to learn from the minority class.</a:t>
            </a:r>
          </a:p>
          <a:p>
            <a:pPr marL="457200" lvl="0" indent="-457200" algn="just" hangingPunct="0">
              <a:buSzPct val="100000"/>
              <a:buFont typeface="Wingdings" charset="2"/>
              <a:buChar char="v"/>
              <a:defRPr sz="1800"/>
            </a:pPr>
            <a:endParaRPr lang="en-US" sz="2800" dirty="0">
              <a:latin typeface="Liberation Serif" pitchFamily="18"/>
              <a:ea typeface="WenQuanYi Zen Hei" pitchFamily="2"/>
              <a:cs typeface="Lohit Hindi" pitchFamily="2"/>
            </a:endParaRPr>
          </a:p>
          <a:p>
            <a:pPr marL="457200" lvl="0" indent="-457200" algn="just" hangingPunct="0">
              <a:buSzPct val="100000"/>
              <a:buFont typeface="Wingdings" charset="2"/>
              <a:buChar char="v"/>
              <a:defRPr sz="1800"/>
            </a:pPr>
            <a:r>
              <a:rPr lang="en-US" sz="2800" dirty="0">
                <a:latin typeface="Liberation Serif" pitchFamily="18"/>
                <a:ea typeface="WenQuanYi Zen Hei" pitchFamily="2"/>
                <a:cs typeface="Lohit Hindi" pitchFamily="2"/>
              </a:rPr>
              <a:t> Noise impacts more to the minority class.</a:t>
            </a:r>
          </a:p>
          <a:p>
            <a:pPr marL="457200" lvl="0" indent="-457200" hangingPunct="0">
              <a:lnSpc>
                <a:spcPct val="150000"/>
              </a:lnSpc>
              <a:buFont typeface="Wingdings" charset="2"/>
              <a:buChar char="v"/>
              <a:defRPr sz="1800"/>
            </a:pPr>
            <a:endParaRPr lang="en-US" sz="2800" dirty="0">
              <a:latin typeface="Liberation Serif" pitchFamily="18"/>
              <a:ea typeface="WenQuanYi Zen Hei" pitchFamily="2"/>
              <a:cs typeface="Lohit Hindi" pitchFamily="2"/>
            </a:endParaRPr>
          </a:p>
          <a:p>
            <a:pPr marL="457200" lvl="0" indent="-457200" hangingPunct="0">
              <a:lnSpc>
                <a:spcPct val="150000"/>
              </a:lnSpc>
              <a:buFont typeface="Wingdings" charset="2"/>
              <a:buChar char="v"/>
              <a:defRPr sz="1800"/>
            </a:pPr>
            <a:endParaRPr lang="en-US" sz="2800" dirty="0">
              <a:latin typeface="Liberation Serif" pitchFamily="18"/>
              <a:ea typeface="WenQuanYi Zen Hei" pitchFamily="2"/>
              <a:cs typeface="Lohit Hindi" pitchFamily="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page61">
    <p:spTree>
      <p:nvGrpSpPr>
        <p:cNvPr id="1" name=""/>
        <p:cNvGrpSpPr/>
        <p:nvPr/>
      </p:nvGrpSpPr>
      <p:grpSpPr>
        <a:xfrm>
          <a:off x="0" y="0"/>
          <a:ext cx="0" cy="0"/>
          <a:chOff x="0" y="0"/>
          <a:chExt cx="0" cy="0"/>
        </a:xfrm>
      </p:grpSpPr>
      <p:sp>
        <p:nvSpPr>
          <p:cNvPr id="2" name="TextBox 1"/>
          <p:cNvSpPr txBox="1"/>
          <p:nvPr/>
        </p:nvSpPr>
        <p:spPr>
          <a:xfrm>
            <a:off x="365760" y="109220"/>
            <a:ext cx="3200400" cy="64008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a:ln>
                  <a:noFill/>
                </a:ln>
                <a:latin typeface="Liberation Serif" pitchFamily="18"/>
                <a:ea typeface="WenQuanYi Zen Hei" pitchFamily="2"/>
                <a:cs typeface="Lohit Hindi" pitchFamily="2"/>
              </a:rPr>
              <a:t>Existing work</a:t>
            </a:r>
          </a:p>
        </p:txBody>
      </p:sp>
      <p:sp>
        <p:nvSpPr>
          <p:cNvPr id="4" name="TextBox 3"/>
          <p:cNvSpPr txBox="1"/>
          <p:nvPr/>
        </p:nvSpPr>
        <p:spPr>
          <a:xfrm>
            <a:off x="457200" y="1188719"/>
            <a:ext cx="9227127" cy="1506523"/>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defRPr sz="1800"/>
            </a:pPr>
            <a:r>
              <a:rPr lang="en-US" sz="3200" b="0" i="0" u="none" strike="noStrike" kern="1200">
                <a:ln>
                  <a:noFill/>
                </a:ln>
                <a:latin typeface="Liberation Serif" pitchFamily="18"/>
                <a:ea typeface="WenQuanYi Zen Hei" pitchFamily="2"/>
                <a:cs typeface="Lohit Hindi" pitchFamily="2"/>
              </a:rPr>
              <a:t>There are primarily three groups of methods that can solve imbalanced learning problems [19].</a:t>
            </a:r>
          </a:p>
        </p:txBody>
      </p:sp>
      <p:sp>
        <p:nvSpPr>
          <p:cNvPr id="5" name="TextBox 4"/>
          <p:cNvSpPr txBox="1"/>
          <p:nvPr/>
        </p:nvSpPr>
        <p:spPr>
          <a:xfrm>
            <a:off x="457200" y="2834640"/>
            <a:ext cx="4633233" cy="2126180"/>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Clr>
                <a:srgbClr val="000000"/>
              </a:buClr>
              <a:buSzPct val="100000"/>
              <a:buFont typeface="Wingdings" charset="2"/>
              <a:buChar char="v"/>
              <a:tabLst/>
              <a:defRPr sz="1800"/>
            </a:pPr>
            <a:r>
              <a:rPr lang="en-US" sz="3200" b="0" i="0" u="none" strike="noStrike" kern="1200" dirty="0">
                <a:ln>
                  <a:noFill/>
                </a:ln>
                <a:latin typeface="Liberation Serif" pitchFamily="18"/>
                <a:ea typeface="WenQuanYi Zen Hei" pitchFamily="2"/>
                <a:cs typeface="Lohit Hindi" pitchFamily="2"/>
              </a:rPr>
              <a:t> Cost sensitive methods.</a:t>
            </a:r>
          </a:p>
          <a:p>
            <a:pPr marL="457200" marR="0" lvl="0" indent="-457200" rtl="0" hangingPunct="0">
              <a:lnSpc>
                <a:spcPct val="150000"/>
              </a:lnSpc>
              <a:spcBef>
                <a:spcPts val="0"/>
              </a:spcBef>
              <a:spcAft>
                <a:spcPts val="0"/>
              </a:spcAft>
              <a:buClr>
                <a:srgbClr val="000000"/>
              </a:buClr>
              <a:buSzPct val="100000"/>
              <a:buFont typeface="Wingdings" charset="2"/>
              <a:buChar char="v"/>
              <a:tabLst/>
              <a:defRPr sz="1800"/>
            </a:pPr>
            <a:r>
              <a:rPr lang="en-US" sz="3200" b="0" i="0" u="none" strike="noStrike" kern="1200" dirty="0">
                <a:ln>
                  <a:noFill/>
                </a:ln>
                <a:latin typeface="Liberation Serif" pitchFamily="18"/>
                <a:ea typeface="WenQuanYi Zen Hei" pitchFamily="2"/>
                <a:cs typeface="Lohit Hindi" pitchFamily="2"/>
              </a:rPr>
              <a:t> Kernel methods.</a:t>
            </a:r>
          </a:p>
          <a:p>
            <a:pPr marL="457200" marR="0" lvl="0" indent="-457200" rtl="0" hangingPunct="0">
              <a:lnSpc>
                <a:spcPct val="150000"/>
              </a:lnSpc>
              <a:spcBef>
                <a:spcPts val="0"/>
              </a:spcBef>
              <a:spcAft>
                <a:spcPts val="0"/>
              </a:spcAft>
              <a:buClr>
                <a:srgbClr val="000000"/>
              </a:buClr>
              <a:buSzPct val="100000"/>
              <a:buFont typeface="Wingdings" charset="2"/>
              <a:buChar char="v"/>
              <a:tabLst/>
              <a:defRPr sz="1800"/>
            </a:pPr>
            <a:r>
              <a:rPr lang="en-US" sz="3200" b="0" i="0" u="none" strike="noStrike" kern="1200" dirty="0">
                <a:ln>
                  <a:noFill/>
                </a:ln>
                <a:latin typeface="Liberation Serif" pitchFamily="18"/>
                <a:ea typeface="WenQuanYi Zen Hei" pitchFamily="2"/>
                <a:cs typeface="Lohit Hindi" pitchFamily="2"/>
              </a:rPr>
              <a:t> Sampling methods.</a:t>
            </a:r>
          </a:p>
        </p:txBody>
      </p:sp>
      <p:sp>
        <p:nvSpPr>
          <p:cNvPr id="6" name="Freeform: Shape 5"/>
          <p:cNvSpPr/>
          <p:nvPr/>
        </p:nvSpPr>
        <p:spPr>
          <a:xfrm>
            <a:off x="4242240" y="4261680"/>
            <a:ext cx="389880" cy="389880"/>
          </a:xfrm>
          <a:custGeom>
            <a:avLst/>
            <a:gdLst>
              <a:gd name="f0" fmla="val w"/>
              <a:gd name="f1" fmla="val h"/>
              <a:gd name="f2" fmla="val 0"/>
              <a:gd name="f3" fmla="val 21600"/>
              <a:gd name="f4" fmla="val 10797"/>
              <a:gd name="f5" fmla="val 8278"/>
              <a:gd name="f6" fmla="val 8256"/>
              <a:gd name="f7" fmla="val 6722"/>
              <a:gd name="f8" fmla="val 13405"/>
              <a:gd name="f9" fmla="val 4198"/>
              <a:gd name="f10" fmla="val 16580"/>
              <a:gd name="f11" fmla="val 17401"/>
              <a:gd name="f12" fmla="val 14878"/>
              <a:gd name="f13" fmla="val 13321"/>
              <a:gd name="f14" fmla="*/ f0 1 21600"/>
              <a:gd name="f15" fmla="*/ f1 1 21600"/>
              <a:gd name="f16" fmla="*/ 6722 f14 1"/>
              <a:gd name="f17" fmla="*/ 14878 f14 1"/>
              <a:gd name="f18" fmla="*/ 15460 f15 1"/>
              <a:gd name="f19" fmla="*/ 8256 f15 1"/>
            </a:gdLst>
            <a:ahLst/>
            <a:cxnLst>
              <a:cxn ang="3cd4">
                <a:pos x="hc" y="t"/>
              </a:cxn>
              <a:cxn ang="0">
                <a:pos x="r" y="vc"/>
              </a:cxn>
              <a:cxn ang="cd4">
                <a:pos x="hc" y="b"/>
              </a:cxn>
              <a:cxn ang="cd2">
                <a:pos x="l" y="vc"/>
              </a:cxn>
            </a:cxnLst>
            <a:rect l="f16" t="f19" r="f17" b="f18"/>
            <a:pathLst>
              <a:path w="21600" h="21600">
                <a:moveTo>
                  <a:pt x="f4" y="f2"/>
                </a:moveTo>
                <a:lnTo>
                  <a:pt x="f5" y="f6"/>
                </a:lnTo>
                <a:lnTo>
                  <a:pt x="f2" y="f6"/>
                </a:lnTo>
                <a:lnTo>
                  <a:pt x="f7" y="f8"/>
                </a:lnTo>
                <a:lnTo>
                  <a:pt x="f9" y="f3"/>
                </a:lnTo>
                <a:lnTo>
                  <a:pt x="f4" y="f10"/>
                </a:lnTo>
                <a:lnTo>
                  <a:pt x="f11" y="f3"/>
                </a:lnTo>
                <a:lnTo>
                  <a:pt x="f12" y="f8"/>
                </a:lnTo>
                <a:lnTo>
                  <a:pt x="f3" y="f6"/>
                </a:lnTo>
                <a:lnTo>
                  <a:pt x="f13" y="f6"/>
                </a:lnTo>
                <a:lnTo>
                  <a:pt x="f4" y="f2"/>
                </a:lnTo>
                <a:close/>
              </a:path>
            </a:pathLst>
          </a:custGeom>
          <a:solidFill>
            <a:srgbClr val="FF3333"/>
          </a:solidFill>
          <a:ln w="0">
            <a:solidFill>
              <a:srgbClr val="FF3333"/>
            </a:solidFill>
            <a:prstDash val="solid"/>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endParaRPr lang="en-US" sz="1800" b="0" i="0" u="none" strike="noStrike" kern="1200">
              <a:ln>
                <a:noFill/>
              </a:ln>
              <a:latin typeface="Liberation Sans" pitchFamily="18"/>
              <a:ea typeface="WenQuanYi Zen Hei" pitchFamily="2"/>
              <a:cs typeface="Lohit Hindi" pitchFamily="2"/>
            </a:endParaRP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63</a:t>
            </a:fld>
            <a:r>
              <a:rPr lang="mr-IN" smtClean="0"/>
              <a:t>/</a:t>
            </a:r>
            <a:endParaRPr lang="mr-I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page62">
    <p:spTree>
      <p:nvGrpSpPr>
        <p:cNvPr id="1" name=""/>
        <p:cNvGrpSpPr/>
        <p:nvPr/>
      </p:nvGrpSpPr>
      <p:grpSpPr>
        <a:xfrm>
          <a:off x="0" y="0"/>
          <a:ext cx="0" cy="0"/>
          <a:chOff x="0" y="0"/>
          <a:chExt cx="0" cy="0"/>
        </a:xfrm>
      </p:grpSpPr>
      <p:sp>
        <p:nvSpPr>
          <p:cNvPr id="2" name="TextBox 1"/>
          <p:cNvSpPr txBox="1"/>
          <p:nvPr/>
        </p:nvSpPr>
        <p:spPr>
          <a:xfrm>
            <a:off x="365760" y="109220"/>
            <a:ext cx="5486399" cy="21207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a:ln>
                  <a:noFill/>
                </a:ln>
                <a:latin typeface="Liberation Serif" pitchFamily="18"/>
                <a:ea typeface="WenQuanYi Zen Hei" pitchFamily="2"/>
                <a:cs typeface="Lohit Hindi" pitchFamily="2"/>
              </a:rPr>
              <a:t>Existing sampling methods</a:t>
            </a:r>
          </a:p>
        </p:txBody>
      </p:sp>
      <p:sp>
        <p:nvSpPr>
          <p:cNvPr id="5" name="TextBox 4"/>
          <p:cNvSpPr txBox="1"/>
          <p:nvPr/>
        </p:nvSpPr>
        <p:spPr>
          <a:xfrm>
            <a:off x="410400" y="1047599"/>
            <a:ext cx="5716080" cy="1218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SzPct val="100000"/>
              <a:buAutoNum type="arabicParenR"/>
              <a:tabLst/>
              <a:defRPr sz="2800"/>
            </a:pPr>
            <a:r>
              <a:rPr lang="en-US" sz="3200" b="0" i="0" u="none" strike="noStrike" kern="1200">
                <a:ln>
                  <a:noFill/>
                </a:ln>
                <a:latin typeface="Liberation Serif" pitchFamily="18"/>
                <a:ea typeface="WenQuanYi Zen Hei" pitchFamily="2"/>
                <a:cs typeface="Lohit Hindi" pitchFamily="2"/>
              </a:rPr>
              <a:t> Creating identical samples.</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64</a:t>
            </a:fld>
            <a:r>
              <a:rPr lang="mr-IN" smtClean="0"/>
              <a:t>/</a:t>
            </a:r>
            <a:endParaRPr lang="mr-IN"/>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5430" y="1879193"/>
            <a:ext cx="6578860" cy="5008129"/>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page63">
    <p:spTree>
      <p:nvGrpSpPr>
        <p:cNvPr id="1" name=""/>
        <p:cNvGrpSpPr/>
        <p:nvPr/>
      </p:nvGrpSpPr>
      <p:grpSpPr>
        <a:xfrm>
          <a:off x="0" y="0"/>
          <a:ext cx="0" cy="0"/>
          <a:chOff x="0" y="0"/>
          <a:chExt cx="0" cy="0"/>
        </a:xfrm>
      </p:grpSpPr>
      <p:sp>
        <p:nvSpPr>
          <p:cNvPr id="2" name="TextBox 1"/>
          <p:cNvSpPr txBox="1"/>
          <p:nvPr/>
        </p:nvSpPr>
        <p:spPr>
          <a:xfrm>
            <a:off x="410400" y="1047599"/>
            <a:ext cx="9007920" cy="1896119"/>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200" b="0" i="0" u="none" strike="noStrike" kern="1200">
                <a:ln>
                  <a:noFill/>
                </a:ln>
                <a:latin typeface="Liberation Serif" pitchFamily="18"/>
                <a:ea typeface="WenQuanYi Zen Hei" pitchFamily="2"/>
                <a:cs typeface="Lohit Hindi" pitchFamily="2"/>
              </a:rPr>
              <a:t>2) SMOTE [4] and its variants [2][7][17][18] etc.</a:t>
            </a:r>
          </a:p>
        </p:txBody>
      </p:sp>
      <p:pic>
        <p:nvPicPr>
          <p:cNvPr id="3" name="Picture 2"/>
          <p:cNvPicPr>
            <a:picLocks noChangeAspect="1"/>
          </p:cNvPicPr>
          <p:nvPr/>
        </p:nvPicPr>
        <p:blipFill>
          <a:blip r:embed="rId3">
            <a:lum/>
            <a:alphaModFix/>
          </a:blip>
          <a:srcRect/>
          <a:stretch>
            <a:fillRect/>
          </a:stretch>
        </p:blipFill>
        <p:spPr>
          <a:xfrm>
            <a:off x="2212560" y="2103120"/>
            <a:ext cx="5742720" cy="438912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65</a:t>
            </a:fld>
            <a:r>
              <a:rPr lang="mr-IN" smtClean="0"/>
              <a:t>/</a:t>
            </a:r>
            <a:endParaRPr lang="mr-I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page64">
    <p:spTree>
      <p:nvGrpSpPr>
        <p:cNvPr id="1" name=""/>
        <p:cNvGrpSpPr/>
        <p:nvPr/>
      </p:nvGrpSpPr>
      <p:grpSpPr>
        <a:xfrm>
          <a:off x="0" y="0"/>
          <a:ext cx="0" cy="0"/>
          <a:chOff x="0" y="0"/>
          <a:chExt cx="0" cy="0"/>
        </a:xfrm>
      </p:grpSpPr>
      <p:sp>
        <p:nvSpPr>
          <p:cNvPr id="2" name="TextBox 1"/>
          <p:cNvSpPr txBox="1"/>
          <p:nvPr/>
        </p:nvSpPr>
        <p:spPr>
          <a:xfrm>
            <a:off x="365760" y="109220"/>
            <a:ext cx="7406640" cy="13593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a:ln>
                  <a:noFill/>
                </a:ln>
                <a:latin typeface="Liberation Serif" pitchFamily="18"/>
                <a:ea typeface="WenQuanYi Zen Hei" pitchFamily="2"/>
                <a:cs typeface="Lohit Hindi" pitchFamily="2"/>
              </a:rPr>
              <a:t>The proposed approach – CGMOS</a:t>
            </a:r>
          </a:p>
        </p:txBody>
      </p:sp>
      <p:sp>
        <p:nvSpPr>
          <p:cNvPr id="4" name="TextBox 3"/>
          <p:cNvSpPr txBox="1"/>
          <p:nvPr/>
        </p:nvSpPr>
        <p:spPr>
          <a:xfrm>
            <a:off x="457200" y="1908719"/>
            <a:ext cx="9088582" cy="4692139"/>
          </a:xfrm>
          <a:prstGeom prst="rect">
            <a:avLst/>
          </a:prstGeom>
          <a:noFill/>
          <a:ln>
            <a:noFill/>
          </a:ln>
        </p:spPr>
        <p:txBody>
          <a:bodyPr vert="horz" wrap="square" lIns="90000" tIns="45000" rIns="90000" bIns="45000" anchorCtr="0" compatLnSpc="0">
            <a:spAutoFit/>
          </a:bodyPr>
          <a:lstStyle/>
          <a:p>
            <a:pPr marL="457200" marR="0" lvl="0" indent="-457200" algn="just" rtl="0" hangingPunct="0">
              <a:lnSpc>
                <a:spcPct val="150000"/>
              </a:lnSpc>
              <a:spcBef>
                <a:spcPts val="0"/>
              </a:spcBef>
              <a:spcAft>
                <a:spcPts val="0"/>
              </a:spcAft>
              <a:buSzPct val="45000"/>
              <a:buFont typeface="Wingdings" charset="2"/>
              <a:buChar char="v"/>
              <a:tabLst/>
              <a:defRPr sz="2600"/>
            </a:pPr>
            <a:r>
              <a:rPr lang="en-US" sz="2600" b="0" i="0" u="none" strike="noStrike" kern="1200" dirty="0">
                <a:ln>
                  <a:noFill/>
                </a:ln>
                <a:latin typeface="Times New Roman" pitchFamily="18"/>
                <a:ea typeface="WenQuanYi Zen Hei" pitchFamily="2"/>
                <a:cs typeface="Lohit Hindi" pitchFamily="2"/>
              </a:rPr>
              <a:t>CGMOS is an oversampling technique that uses the same framework proposed by SMOTE.</a:t>
            </a:r>
          </a:p>
          <a:p>
            <a:pPr marL="457200" marR="0" lvl="0" indent="-457200" algn="just" rtl="0" hangingPunct="0">
              <a:lnSpc>
                <a:spcPct val="150000"/>
              </a:lnSpc>
              <a:spcBef>
                <a:spcPts val="0"/>
              </a:spcBef>
              <a:spcAft>
                <a:spcPts val="0"/>
              </a:spcAft>
              <a:buSzPct val="45000"/>
              <a:buFont typeface="Wingdings" charset="2"/>
              <a:buChar char="v"/>
              <a:tabLst/>
              <a:defRPr sz="2600"/>
            </a:pPr>
            <a:endParaRPr lang="en-US" sz="2600" b="0" i="0" u="none" strike="noStrike" kern="1200" dirty="0">
              <a:ln>
                <a:noFill/>
              </a:ln>
              <a:latin typeface="Times New Roman" pitchFamily="18"/>
              <a:ea typeface="WenQuanYi Zen Hei" pitchFamily="2"/>
              <a:cs typeface="Lohit Hindi" pitchFamily="2"/>
            </a:endParaRPr>
          </a:p>
          <a:p>
            <a:pPr marL="457200" marR="0" lvl="0" indent="-457200" algn="just" rtl="0" hangingPunct="0">
              <a:lnSpc>
                <a:spcPct val="150000"/>
              </a:lnSpc>
              <a:spcBef>
                <a:spcPts val="0"/>
              </a:spcBef>
              <a:spcAft>
                <a:spcPts val="0"/>
              </a:spcAft>
              <a:buSzPct val="45000"/>
              <a:buFont typeface="Wingdings" charset="2"/>
              <a:buChar char="v"/>
              <a:tabLst/>
              <a:defRPr sz="2600"/>
            </a:pPr>
            <a:r>
              <a:rPr lang="en-US" sz="2600" b="0" i="0" u="none" strike="noStrike" kern="1200" dirty="0">
                <a:ln>
                  <a:noFill/>
                </a:ln>
                <a:latin typeface="Times New Roman" pitchFamily="18"/>
                <a:ea typeface="WenQuanYi Zen Hei" pitchFamily="2"/>
                <a:cs typeface="Lohit Hindi" pitchFamily="2"/>
              </a:rPr>
              <a:t>CGMOS can synthesize new samples that will improve the overall </a:t>
            </a:r>
            <a:r>
              <a:rPr lang="en-US" sz="2600" b="0" i="1" u="none" strike="noStrike" kern="1200" dirty="0">
                <a:ln>
                  <a:noFill/>
                </a:ln>
                <a:latin typeface="Times New Roman" pitchFamily="18"/>
                <a:ea typeface="WenQuanYi Zen Hei" pitchFamily="2"/>
                <a:cs typeface="Lohit Hindi" pitchFamily="2"/>
              </a:rPr>
              <a:t>certainty</a:t>
            </a:r>
            <a:r>
              <a:rPr lang="en-US" sz="2600" b="0" i="0" u="none" strike="noStrike" kern="1200" dirty="0">
                <a:ln>
                  <a:noFill/>
                </a:ln>
                <a:latin typeface="Times New Roman" pitchFamily="18"/>
                <a:ea typeface="WenQuanYi Zen Hei" pitchFamily="2"/>
                <a:cs typeface="Lohit Hindi" pitchFamily="2"/>
              </a:rPr>
              <a:t> of the entire dataset in classification.</a:t>
            </a:r>
          </a:p>
          <a:p>
            <a:pPr marL="457200" marR="0" lvl="0" indent="-457200" algn="just" rtl="0" hangingPunct="0">
              <a:lnSpc>
                <a:spcPct val="150000"/>
              </a:lnSpc>
              <a:spcBef>
                <a:spcPts val="0"/>
              </a:spcBef>
              <a:spcAft>
                <a:spcPts val="0"/>
              </a:spcAft>
              <a:buSzPct val="45000"/>
              <a:buFont typeface="Wingdings" charset="2"/>
              <a:buChar char="v"/>
              <a:tabLst/>
              <a:defRPr sz="2600"/>
            </a:pPr>
            <a:endParaRPr lang="en-US" sz="2600" b="0" i="0" u="none" strike="noStrike" kern="1200" dirty="0">
              <a:ln>
                <a:noFill/>
              </a:ln>
              <a:latin typeface="Times New Roman" pitchFamily="18"/>
              <a:ea typeface="WenQuanYi Zen Hei" pitchFamily="2"/>
              <a:cs typeface="Lohit Hindi" pitchFamily="2"/>
            </a:endParaRPr>
          </a:p>
          <a:p>
            <a:pPr marL="457200" marR="0" lvl="0" indent="-457200" algn="just" rtl="0" hangingPunct="0">
              <a:lnSpc>
                <a:spcPct val="150000"/>
              </a:lnSpc>
              <a:spcBef>
                <a:spcPts val="0"/>
              </a:spcBef>
              <a:spcAft>
                <a:spcPts val="0"/>
              </a:spcAft>
              <a:buSzPct val="45000"/>
              <a:buFont typeface="Wingdings" charset="2"/>
              <a:buChar char="v"/>
              <a:tabLst/>
              <a:defRPr sz="2600"/>
            </a:pPr>
            <a:r>
              <a:rPr lang="en-US" sz="2600" b="0" i="0" u="none" strike="noStrike" kern="1200" dirty="0">
                <a:ln>
                  <a:noFill/>
                </a:ln>
                <a:latin typeface="Times New Roman" pitchFamily="18"/>
                <a:ea typeface="WenQuanYi Zen Hei" pitchFamily="2"/>
                <a:cs typeface="Lohit Hindi" pitchFamily="2"/>
              </a:rPr>
              <a:t>CGMOS is theoretically proved to work better than SMOTE during training when using Bayesian classification.</a:t>
            </a:r>
          </a:p>
        </p:txBody>
      </p:sp>
      <p:sp>
        <p:nvSpPr>
          <p:cNvPr id="5" name="TextBox 4"/>
          <p:cNvSpPr txBox="1"/>
          <p:nvPr/>
        </p:nvSpPr>
        <p:spPr>
          <a:xfrm>
            <a:off x="476640" y="1047599"/>
            <a:ext cx="4114800"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What is CGMOS</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66</a:t>
            </a:fld>
            <a:r>
              <a:rPr lang="mr-IN" smtClean="0"/>
              <a:t>/</a:t>
            </a:r>
            <a:endParaRPr lang="mr-I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page65">
    <p:spTree>
      <p:nvGrpSpPr>
        <p:cNvPr id="1" name=""/>
        <p:cNvGrpSpPr/>
        <p:nvPr/>
      </p:nvGrpSpPr>
      <p:grpSpPr>
        <a:xfrm>
          <a:off x="0" y="0"/>
          <a:ext cx="0" cy="0"/>
          <a:chOff x="0" y="0"/>
          <a:chExt cx="0" cy="0"/>
        </a:xfrm>
      </p:grpSpPr>
      <p:sp>
        <p:nvSpPr>
          <p:cNvPr id="2" name="TextBox 1"/>
          <p:cNvSpPr txBox="1"/>
          <p:nvPr/>
        </p:nvSpPr>
        <p:spPr>
          <a:xfrm>
            <a:off x="473760" y="1123200"/>
            <a:ext cx="9235440" cy="1449719"/>
          </a:xfrm>
          <a:prstGeom prst="rect">
            <a:avLst/>
          </a:prstGeom>
          <a:noFill/>
          <a:ln>
            <a:noFill/>
          </a:ln>
        </p:spPr>
        <p:txBody>
          <a:bodyPr vert="horz" wrap="none" lIns="90000" tIns="45000" rIns="90000" bIns="45000" anchorCtr="0" compatLnSpc="0">
            <a:spAutoFit/>
          </a:bodyPr>
          <a:lstStyle/>
          <a:p>
            <a:pPr marL="0" marR="0" lvl="0" indent="0" algn="just" rtl="0" hangingPunct="0">
              <a:lnSpc>
                <a:spcPct val="150000"/>
              </a:lnSpc>
              <a:spcBef>
                <a:spcPts val="0"/>
              </a:spcBef>
              <a:spcAft>
                <a:spcPts val="0"/>
              </a:spcAft>
              <a:buNone/>
              <a:tabLst/>
              <a:defRPr sz="2600"/>
            </a:pPr>
            <a:r>
              <a:rPr lang="en-US" sz="2600" b="0" i="0" u="none" strike="noStrike" kern="1200">
                <a:ln>
                  <a:noFill/>
                </a:ln>
                <a:latin typeface="Liberation Serif" pitchFamily="18"/>
                <a:ea typeface="WenQuanYi Zen Hei" pitchFamily="2"/>
                <a:cs typeface="Lohit Hindi" pitchFamily="2"/>
              </a:rPr>
              <a:t>Given Bayes rule in a binary classification problem:                    </a:t>
            </a:r>
          </a:p>
        </p:txBody>
      </p:sp>
      <p:pic>
        <p:nvPicPr>
          <p:cNvPr id="3" name="Picture 2"/>
          <p:cNvPicPr>
            <a:picLocks noChangeAspect="1"/>
          </p:cNvPicPr>
          <p:nvPr/>
        </p:nvPicPr>
        <p:blipFill>
          <a:blip r:embed="rId3">
            <a:lum/>
            <a:alphaModFix/>
          </a:blip>
          <a:srcRect/>
          <a:stretch>
            <a:fillRect/>
          </a:stretch>
        </p:blipFill>
        <p:spPr>
          <a:xfrm>
            <a:off x="2317680" y="5045760"/>
            <a:ext cx="5271839" cy="1737359"/>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2194560" y="1665359"/>
            <a:ext cx="5857560" cy="1108440"/>
          </a:xfrm>
          <a:prstGeom prst="rect">
            <a:avLst/>
          </a:prstGeom>
          <a:noFill/>
          <a:ln>
            <a:noFill/>
          </a:ln>
        </p:spPr>
      </p:pic>
      <p:sp>
        <p:nvSpPr>
          <p:cNvPr id="5" name="TextBox 4"/>
          <p:cNvSpPr txBox="1"/>
          <p:nvPr/>
        </p:nvSpPr>
        <p:spPr>
          <a:xfrm>
            <a:off x="476640" y="399600"/>
            <a:ext cx="4114800"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Definition of certainty</a:t>
            </a:r>
          </a:p>
        </p:txBody>
      </p:sp>
      <p:grpSp>
        <p:nvGrpSpPr>
          <p:cNvPr id="6" name="Group 5"/>
          <p:cNvGrpSpPr/>
          <p:nvPr/>
        </p:nvGrpSpPr>
        <p:grpSpPr>
          <a:xfrm>
            <a:off x="532080" y="3056400"/>
            <a:ext cx="9177120" cy="1816351"/>
            <a:chOff x="532080" y="3056400"/>
            <a:chExt cx="9177120" cy="1816351"/>
          </a:xfrm>
        </p:grpSpPr>
        <mc:AlternateContent xmlns:mc="http://schemas.openxmlformats.org/markup-compatibility/2006" xmlns:a14="http://schemas.microsoft.com/office/drawing/2010/main">
          <mc:Choice Requires="a14">
            <p:sp>
              <p:nvSpPr>
                <p:cNvPr id="7" name="TextBox 6"/>
                <p:cNvSpPr txBox="1">
                  <a:spLocks noResize="1"/>
                </p:cNvSpPr>
                <p:nvPr/>
              </p:nvSpPr>
              <p:spPr>
                <a:xfrm>
                  <a:off x="3182040" y="3127679"/>
                  <a:ext cx="1005840" cy="37476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0">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oMath>
                    </m:oMathPara>
                  </a14:m>
                  <a:endParaRPr lang="en-US" i="0">
                    <a:latin typeface="Liberation Sans" pitchFamily="18"/>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182040" y="3127679"/>
                  <a:ext cx="1005840" cy="374760"/>
                </a:xfrm>
                <a:prstGeom prst="rect">
                  <a:avLst/>
                </a:prstGeom>
                <a:blipFill>
                  <a:blip r:embed="rId5"/>
                  <a:stretch>
                    <a:fillRect b="-3226"/>
                  </a:stretch>
                </a:blipFill>
                <a:ln>
                  <a:noFill/>
                </a:ln>
              </p:spPr>
              <p:txBody>
                <a:bodyPr/>
                <a:lstStyle/>
                <a:p>
                  <a:r>
                    <a:rPr lang="en-US">
                      <a:noFill/>
                    </a:rPr>
                    <a:t> </a:t>
                  </a:r>
                </a:p>
              </p:txBody>
            </p:sp>
          </mc:Fallback>
        </mc:AlternateContent>
        <p:sp>
          <p:nvSpPr>
            <p:cNvPr id="8" name="TextBox 7"/>
            <p:cNvSpPr txBox="1"/>
            <p:nvPr/>
          </p:nvSpPr>
          <p:spPr>
            <a:xfrm>
              <a:off x="532080" y="3056400"/>
              <a:ext cx="9177120" cy="1816351"/>
            </a:xfrm>
            <a:prstGeom prst="rect">
              <a:avLst/>
            </a:prstGeom>
            <a:noFill/>
            <a:ln>
              <a:noFill/>
            </a:ln>
          </p:spPr>
          <p:txBody>
            <a:bodyPr vert="horz" wrap="square" lIns="90000" tIns="45000" rIns="90000" bIns="45000" anchorCtr="0" compatLnSpc="0">
              <a:spAutoFit/>
            </a:bodyPr>
            <a:lstStyle/>
            <a:p>
              <a:pPr marL="0" marR="0" lvl="0" indent="0" algn="just" rtl="0" hangingPunct="0">
                <a:lnSpc>
                  <a:spcPct val="150000"/>
                </a:lnSpc>
                <a:spcBef>
                  <a:spcPts val="0"/>
                </a:spcBef>
                <a:spcAft>
                  <a:spcPts val="0"/>
                </a:spcAft>
                <a:buNone/>
                <a:tabLst/>
              </a:pPr>
              <a:r>
                <a:rPr lang="en-US" sz="2600" b="0" i="0" u="none" strike="noStrike" kern="1200" dirty="0">
                  <a:ln>
                    <a:noFill/>
                  </a:ln>
                  <a:latin typeface="Times New Roman" pitchFamily="18"/>
                  <a:ea typeface="WenQuanYi Zen Hei" pitchFamily="2"/>
                  <a:cs typeface="Lohit Hindi" pitchFamily="2"/>
                </a:rPr>
                <a:t>For a data sample            representing features and class label. The certainty for this sample in the majority and minority class are respectively defined as:</a:t>
              </a:r>
            </a:p>
          </p:txBody>
        </p:sp>
      </p:grpSp>
      <p:sp>
        <p:nvSpPr>
          <p:cNvPr id="13" name="Footer Placeholder 12"/>
          <p:cNvSpPr>
            <a:spLocks noGrp="1"/>
          </p:cNvSpPr>
          <p:nvPr>
            <p:ph type="ftr" sz="quarter" idx="11"/>
          </p:nvPr>
        </p:nvSpPr>
        <p:spPr/>
        <p:txBody>
          <a:bodyPr/>
          <a:lstStyle/>
          <a:p>
            <a:pPr lvl="0"/>
            <a:r>
              <a:rPr lang="en-US" smtClean="0"/>
              <a:t>Zhang, Xi PhD Defense</a:t>
            </a:r>
            <a:endParaRPr lang="en-US"/>
          </a:p>
        </p:txBody>
      </p:sp>
      <p:sp>
        <p:nvSpPr>
          <p:cNvPr id="14" name="Slide Number Placeholder 13"/>
          <p:cNvSpPr>
            <a:spLocks noGrp="1"/>
          </p:cNvSpPr>
          <p:nvPr>
            <p:ph type="sldNum" sz="quarter" idx="12"/>
          </p:nvPr>
        </p:nvSpPr>
        <p:spPr/>
        <p:txBody>
          <a:bodyPr/>
          <a:lstStyle/>
          <a:p>
            <a:pPr lvl="0"/>
            <a:fld id="{1163934E-6D4A-49A7-BCC2-DF33CF0FAD11}" type="slidenum">
              <a:rPr lang="mr-IN" smtClean="0"/>
              <a:t>67</a:t>
            </a:fld>
            <a:r>
              <a:rPr lang="mr-IN" smtClean="0"/>
              <a:t>/</a:t>
            </a:r>
            <a:endParaRPr lang="mr-I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page66">
    <p:spTree>
      <p:nvGrpSpPr>
        <p:cNvPr id="1" name=""/>
        <p:cNvGrpSpPr/>
        <p:nvPr/>
      </p:nvGrpSpPr>
      <p:grpSpPr>
        <a:xfrm>
          <a:off x="0" y="0"/>
          <a:ext cx="0" cy="0"/>
          <a:chOff x="0" y="0"/>
          <a:chExt cx="0" cy="0"/>
        </a:xfrm>
      </p:grpSpPr>
      <p:sp>
        <p:nvSpPr>
          <p:cNvPr id="2" name="TextBox 1"/>
          <p:cNvSpPr txBox="1"/>
          <p:nvPr/>
        </p:nvSpPr>
        <p:spPr>
          <a:xfrm>
            <a:off x="476640" y="399600"/>
            <a:ext cx="6564240" cy="1218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Strategy of choosing sampling seeds</a:t>
            </a:r>
          </a:p>
        </p:txBody>
      </p:sp>
      <p:sp>
        <p:nvSpPr>
          <p:cNvPr id="3" name="TextBox 2"/>
          <p:cNvSpPr txBox="1"/>
          <p:nvPr/>
        </p:nvSpPr>
        <p:spPr>
          <a:xfrm>
            <a:off x="504725" y="1138746"/>
            <a:ext cx="9080269" cy="3209874"/>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SzPct val="45000"/>
              <a:buFont typeface="StarSymbol"/>
              <a:buChar char="●"/>
              <a:tabLst/>
              <a:defRPr sz="2400"/>
            </a:pPr>
            <a:r>
              <a:rPr lang="en-US" sz="2400" b="0" i="0" u="none" strike="noStrike" kern="1200" dirty="0">
                <a:ln>
                  <a:noFill/>
                </a:ln>
                <a:latin typeface="Times New Roman" pitchFamily="18"/>
                <a:ea typeface="WenQuanYi Zen Hei" pitchFamily="2"/>
                <a:cs typeface="Lohit Hindi" pitchFamily="2"/>
              </a:rPr>
              <a:t>CGMOS selects a seed according to a weight              assigned to the seed.</a:t>
            </a:r>
          </a:p>
          <a:p>
            <a:pPr marL="0" marR="0" lvl="0" indent="0" algn="just" rtl="0" hangingPunct="0">
              <a:lnSpc>
                <a:spcPct val="150000"/>
              </a:lnSpc>
              <a:spcBef>
                <a:spcPts val="0"/>
              </a:spcBef>
              <a:spcAft>
                <a:spcPts val="0"/>
              </a:spcAft>
              <a:buSzPct val="45000"/>
              <a:buFont typeface="StarSymbol"/>
              <a:buChar char="●"/>
              <a:tabLst/>
              <a:defRPr sz="2400"/>
            </a:pPr>
            <a:r>
              <a:rPr lang="en-US" sz="2400" b="0" i="0" u="none" strike="noStrike" kern="1200" dirty="0">
                <a:ln>
                  <a:noFill/>
                </a:ln>
                <a:latin typeface="Times New Roman" pitchFamily="18"/>
                <a:ea typeface="WenQuanYi Zen Hei" pitchFamily="2"/>
                <a:cs typeface="Lohit Hindi" pitchFamily="2"/>
              </a:rPr>
              <a:t>The weight            is computed as a </a:t>
            </a:r>
            <a:r>
              <a:rPr lang="en-US" sz="2400" b="0" i="1" u="none" strike="noStrike" kern="1200" dirty="0">
                <a:ln>
                  <a:noFill/>
                </a:ln>
                <a:latin typeface="Times New Roman" pitchFamily="18"/>
                <a:ea typeface="WenQuanYi Zen Hei" pitchFamily="2"/>
                <a:cs typeface="Lohit Hindi" pitchFamily="2"/>
              </a:rPr>
              <a:t>relative certainty change</a:t>
            </a:r>
            <a:r>
              <a:rPr lang="en-US" sz="2400" b="0" i="0" u="none" strike="noStrike" kern="1200" dirty="0">
                <a:ln>
                  <a:noFill/>
                </a:ln>
                <a:latin typeface="Times New Roman" pitchFamily="18"/>
                <a:ea typeface="WenQuanYi Zen Hei" pitchFamily="2"/>
                <a:cs typeface="Lohit Hindi" pitchFamily="2"/>
              </a:rPr>
              <a:t> comparing the certainty before and after a new sample is added.</a:t>
            </a:r>
          </a:p>
          <a:p>
            <a:pPr marL="0" marR="0" lvl="0" indent="0" algn="just" rtl="0" hangingPunct="0">
              <a:lnSpc>
                <a:spcPct val="150000"/>
              </a:lnSpc>
              <a:spcBef>
                <a:spcPts val="0"/>
              </a:spcBef>
              <a:spcAft>
                <a:spcPts val="0"/>
              </a:spcAft>
              <a:buSzPct val="45000"/>
              <a:buFont typeface="StarSymbol"/>
              <a:buChar char="●"/>
              <a:tabLst/>
              <a:defRPr sz="2400"/>
            </a:pPr>
            <a:r>
              <a:rPr lang="en-US" sz="2400" b="0" i="0" u="none" strike="noStrike" kern="1200" dirty="0">
                <a:ln>
                  <a:noFill/>
                </a:ln>
                <a:latin typeface="Times New Roman" pitchFamily="18"/>
                <a:ea typeface="WenQuanYi Zen Hei" pitchFamily="2"/>
                <a:cs typeface="Lohit Hindi" pitchFamily="2"/>
              </a:rPr>
              <a:t>Given relative certainty change for sample            by adding a new sample at location      defined as:  </a:t>
            </a:r>
          </a:p>
        </p:txBody>
      </p:sp>
      <mc:AlternateContent xmlns:mc="http://schemas.openxmlformats.org/markup-compatibility/2006">
        <mc:Choice xmlns:a14="http://schemas.microsoft.com/office/drawing/2010/main" Requires="a14">
          <p:sp>
            <p:nvSpPr>
              <p:cNvPr id="4" name="TextBox 3"/>
              <p:cNvSpPr txBox="1">
                <a:spLocks noResize="1"/>
              </p:cNvSpPr>
              <p:nvPr/>
            </p:nvSpPr>
            <p:spPr>
              <a:xfrm>
                <a:off x="2046651" y="2331838"/>
                <a:ext cx="914400" cy="39312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𝑊</m:t>
                      </m:r>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oMath>
                  </m:oMathPara>
                </a14:m>
                <a:endParaRPr lang="en-US" i="0" dirty="0">
                  <a:latin typeface="Liberation Sans" pitchFamily="18"/>
                </a:endParaRPr>
              </a:p>
            </p:txBody>
          </p:sp>
        </mc:Choice>
        <mc:Fallback>
          <p:sp>
            <p:nvSpPr>
              <p:cNvPr id="4" name="TextBox 3"/>
              <p:cNvSpPr txBox="1">
                <a:spLocks noRot="1" noChangeAspect="1" noMove="1" noResize="1" noEditPoints="1" noAdjustHandles="1" noChangeArrowheads="1" noChangeShapeType="1" noTextEdit="1"/>
              </p:cNvSpPr>
              <p:nvPr/>
            </p:nvSpPr>
            <p:spPr>
              <a:xfrm>
                <a:off x="2046651" y="2331838"/>
                <a:ext cx="914400" cy="393120"/>
              </a:xfrm>
              <a:prstGeom prst="rect">
                <a:avLst/>
              </a:prstGeom>
              <a:blipFill rotWithShape="0">
                <a:blip r:embed="rId3"/>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a:spLocks noResize="1"/>
              </p:cNvSpPr>
              <p:nvPr/>
            </p:nvSpPr>
            <p:spPr>
              <a:xfrm>
                <a:off x="6273360" y="1244700"/>
                <a:ext cx="914400" cy="39312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𝑊</m:t>
                      </m:r>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oMath>
                  </m:oMathPara>
                </a14:m>
                <a:endParaRPr lang="en-US" i="0" dirty="0">
                  <a:latin typeface="Liberation Sans" pitchFamily="18"/>
                </a:endParaRPr>
              </a:p>
            </p:txBody>
          </p:sp>
        </mc:Choice>
        <mc:Fallback>
          <p:sp>
            <p:nvSpPr>
              <p:cNvPr id="5" name="TextBox 4"/>
              <p:cNvSpPr txBox="1">
                <a:spLocks noRot="1" noChangeAspect="1" noMove="1" noResize="1" noEditPoints="1" noAdjustHandles="1" noChangeArrowheads="1" noChangeShapeType="1" noTextEdit="1"/>
              </p:cNvSpPr>
              <p:nvPr/>
            </p:nvSpPr>
            <p:spPr>
              <a:xfrm>
                <a:off x="6273360" y="1244700"/>
                <a:ext cx="914400" cy="393120"/>
              </a:xfrm>
              <a:prstGeom prst="rect">
                <a:avLst/>
              </a:prstGeom>
              <a:blipFill rotWithShape="0">
                <a:blip r:embed="rId4"/>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a:spLocks noResize="1"/>
              </p:cNvSpPr>
              <p:nvPr/>
            </p:nvSpPr>
            <p:spPr>
              <a:xfrm>
                <a:off x="6181920" y="3383176"/>
                <a:ext cx="1005840" cy="37476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0">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oMath>
                  </m:oMathPara>
                </a14:m>
                <a:endParaRPr lang="en-US" i="0" dirty="0">
                  <a:latin typeface="Liberation Sans" pitchFamily="18"/>
                </a:endParaRPr>
              </a:p>
            </p:txBody>
          </p:sp>
        </mc:Choice>
        <mc:Fallback>
          <p:sp>
            <p:nvSpPr>
              <p:cNvPr id="6" name="TextBox 5"/>
              <p:cNvSpPr txBox="1">
                <a:spLocks noRot="1" noChangeAspect="1" noMove="1" noResize="1" noEditPoints="1" noAdjustHandles="1" noChangeArrowheads="1" noChangeShapeType="1" noTextEdit="1"/>
              </p:cNvSpPr>
              <p:nvPr/>
            </p:nvSpPr>
            <p:spPr>
              <a:xfrm>
                <a:off x="6181920" y="3383176"/>
                <a:ext cx="1005840" cy="374760"/>
              </a:xfrm>
              <a:prstGeom prst="rect">
                <a:avLst/>
              </a:prstGeom>
              <a:blipFill rotWithShape="0">
                <a:blip r:embed="rId5"/>
                <a:stretch>
                  <a:fillRect b="-4918"/>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a:spLocks noResize="1"/>
              </p:cNvSpPr>
              <p:nvPr/>
            </p:nvSpPr>
            <p:spPr>
              <a:xfrm>
                <a:off x="2865507" y="3848580"/>
                <a:ext cx="402480" cy="42048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m:oMathPara>
                </a14:m>
                <a:endParaRPr lang="en-US" i="0" dirty="0">
                  <a:latin typeface="Liberation Sans" pitchFamily="18"/>
                </a:endParaRPr>
              </a:p>
            </p:txBody>
          </p:sp>
        </mc:Choice>
        <mc:Fallback>
          <p:sp>
            <p:nvSpPr>
              <p:cNvPr id="7" name="TextBox 6"/>
              <p:cNvSpPr txBox="1">
                <a:spLocks noRot="1" noChangeAspect="1" noMove="1" noResize="1" noEditPoints="1" noAdjustHandles="1" noChangeArrowheads="1" noChangeShapeType="1" noTextEdit="1"/>
              </p:cNvSpPr>
              <p:nvPr/>
            </p:nvSpPr>
            <p:spPr>
              <a:xfrm>
                <a:off x="2865507" y="3848580"/>
                <a:ext cx="402480" cy="420480"/>
              </a:xfrm>
              <a:prstGeom prst="rect">
                <a:avLst/>
              </a:prstGeom>
              <a:blipFill rotWithShape="0">
                <a:blip r:embed="rId6"/>
                <a:stretch>
                  <a:fillRect/>
                </a:stretch>
              </a:blipFill>
              <a:ln>
                <a:noFill/>
              </a:ln>
            </p:spPr>
            <p:txBody>
              <a:bodyPr/>
              <a:lstStyle/>
              <a:p>
                <a:r>
                  <a:rPr lang="en-US">
                    <a:noFill/>
                  </a:rPr>
                  <a:t> </a:t>
                </a:r>
              </a:p>
            </p:txBody>
          </p:sp>
        </mc:Fallback>
      </mc:AlternateContent>
      <p:pic>
        <p:nvPicPr>
          <p:cNvPr id="8" name="Picture 7"/>
          <p:cNvPicPr>
            <a:picLocks noChangeAspect="1"/>
          </p:cNvPicPr>
          <p:nvPr/>
        </p:nvPicPr>
        <p:blipFill>
          <a:blip r:embed="rId7">
            <a:lum/>
            <a:alphaModFix/>
          </a:blip>
          <a:srcRect/>
          <a:stretch>
            <a:fillRect/>
          </a:stretch>
        </p:blipFill>
        <p:spPr>
          <a:xfrm>
            <a:off x="2626560" y="4259160"/>
            <a:ext cx="4838400" cy="1005840"/>
          </a:xfrm>
          <a:prstGeom prst="rect">
            <a:avLst/>
          </a:prstGeom>
          <a:noFill/>
          <a:ln>
            <a:noFill/>
          </a:ln>
        </p:spPr>
      </p:pic>
      <p:sp>
        <p:nvSpPr>
          <p:cNvPr id="9" name="TextBox 8"/>
          <p:cNvSpPr txBox="1"/>
          <p:nvPr/>
        </p:nvSpPr>
        <p:spPr>
          <a:xfrm>
            <a:off x="731519" y="5303520"/>
            <a:ext cx="3108959" cy="4572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400"/>
            </a:pPr>
            <a:r>
              <a:rPr lang="en-US" sz="2400" b="0" i="0" u="none" strike="noStrike" kern="1200">
                <a:ln>
                  <a:noFill/>
                </a:ln>
                <a:latin typeface="Times New Roman" pitchFamily="18"/>
                <a:ea typeface="WenQuanYi Zen Hei" pitchFamily="2"/>
                <a:cs typeface="Lohit Hindi" pitchFamily="2"/>
              </a:rPr>
              <a:t>Weight is computed as:</a:t>
            </a:r>
          </a:p>
        </p:txBody>
      </p:sp>
      <p:pic>
        <p:nvPicPr>
          <p:cNvPr id="10" name="Picture 9"/>
          <p:cNvPicPr>
            <a:picLocks noChangeAspect="1"/>
          </p:cNvPicPr>
          <p:nvPr/>
        </p:nvPicPr>
        <p:blipFill>
          <a:blip r:embed="rId8">
            <a:lum/>
            <a:alphaModFix/>
          </a:blip>
          <a:srcRect/>
          <a:stretch>
            <a:fillRect/>
          </a:stretch>
        </p:blipFill>
        <p:spPr>
          <a:xfrm>
            <a:off x="2752200" y="5851440"/>
            <a:ext cx="4435560" cy="1170360"/>
          </a:xfrm>
          <a:prstGeom prst="rect">
            <a:avLst/>
          </a:prstGeom>
          <a:noFill/>
          <a:ln>
            <a:noFill/>
          </a:ln>
        </p:spPr>
      </p:pic>
      <p:sp>
        <p:nvSpPr>
          <p:cNvPr id="15" name="Footer Placeholder 14"/>
          <p:cNvSpPr>
            <a:spLocks noGrp="1"/>
          </p:cNvSpPr>
          <p:nvPr>
            <p:ph type="ftr" sz="quarter" idx="11"/>
          </p:nvPr>
        </p:nvSpPr>
        <p:spPr/>
        <p:txBody>
          <a:bodyPr/>
          <a:lstStyle/>
          <a:p>
            <a:pPr lvl="0"/>
            <a:r>
              <a:rPr lang="en-US" smtClean="0"/>
              <a:t>Zhang, Xi PhD Defense</a:t>
            </a:r>
            <a:endParaRPr lang="en-US"/>
          </a:p>
        </p:txBody>
      </p:sp>
      <p:sp>
        <p:nvSpPr>
          <p:cNvPr id="16" name="Slide Number Placeholder 15"/>
          <p:cNvSpPr>
            <a:spLocks noGrp="1"/>
          </p:cNvSpPr>
          <p:nvPr>
            <p:ph type="sldNum" sz="quarter" idx="12"/>
          </p:nvPr>
        </p:nvSpPr>
        <p:spPr/>
        <p:txBody>
          <a:bodyPr/>
          <a:lstStyle/>
          <a:p>
            <a:pPr lvl="0"/>
            <a:fld id="{1163934E-6D4A-49A7-BCC2-DF33CF0FAD11}" type="slidenum">
              <a:rPr lang="mr-IN" smtClean="0"/>
              <a:t>68</a:t>
            </a:fld>
            <a:r>
              <a:rPr lang="mr-IN" smtClean="0"/>
              <a:t>/</a:t>
            </a:r>
            <a:endParaRPr lang="mr-I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page67">
    <p:spTree>
      <p:nvGrpSpPr>
        <p:cNvPr id="1" name=""/>
        <p:cNvGrpSpPr/>
        <p:nvPr/>
      </p:nvGrpSpPr>
      <p:grpSpPr>
        <a:xfrm>
          <a:off x="0" y="0"/>
          <a:ext cx="0" cy="0"/>
          <a:chOff x="0" y="0"/>
          <a:chExt cx="0" cy="0"/>
        </a:xfrm>
      </p:grpSpPr>
      <p:sp>
        <p:nvSpPr>
          <p:cNvPr id="2" name="TextBox 1"/>
          <p:cNvSpPr txBox="1"/>
          <p:nvPr/>
        </p:nvSpPr>
        <p:spPr>
          <a:xfrm>
            <a:off x="476640" y="399600"/>
            <a:ext cx="6564240" cy="1218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Theoretical guarantee over SMOTE</a:t>
            </a:r>
          </a:p>
        </p:txBody>
      </p:sp>
      <p:grpSp>
        <p:nvGrpSpPr>
          <p:cNvPr id="3" name="Group 2"/>
          <p:cNvGrpSpPr/>
          <p:nvPr/>
        </p:nvGrpSpPr>
        <p:grpSpPr>
          <a:xfrm>
            <a:off x="548640" y="1297619"/>
            <a:ext cx="9052560" cy="1152580"/>
            <a:chOff x="548640" y="1172160"/>
            <a:chExt cx="9724652" cy="1152580"/>
          </a:xfrm>
        </p:grpSpPr>
        <p:sp>
          <p:nvSpPr>
            <p:cNvPr id="4" name="TextBox 3"/>
            <p:cNvSpPr txBox="1"/>
            <p:nvPr/>
          </p:nvSpPr>
          <p:spPr>
            <a:xfrm>
              <a:off x="548640" y="1172160"/>
              <a:ext cx="9724652" cy="1152580"/>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pPr>
              <a:r>
                <a:rPr lang="en-US" sz="2400" b="1" i="0" u="none" strike="noStrike" kern="1200" dirty="0">
                  <a:ln>
                    <a:noFill/>
                  </a:ln>
                  <a:latin typeface="Times New Roman" pitchFamily="18"/>
                  <a:ea typeface="WenQuanYi Zen Hei" pitchFamily="2"/>
                  <a:cs typeface="Lohit Hindi" pitchFamily="2"/>
                </a:rPr>
                <a:t>Definition (Average gain):</a:t>
              </a:r>
              <a:r>
                <a:rPr lang="en-US" sz="2400" b="0" i="0" u="none" strike="noStrike" kern="1200" dirty="0">
                  <a:ln>
                    <a:noFill/>
                  </a:ln>
                  <a:latin typeface="Times New Roman" pitchFamily="18"/>
                  <a:ea typeface="WenQuanYi Zen Hei" pitchFamily="2"/>
                  <a:cs typeface="Lohit Hindi" pitchFamily="2"/>
                </a:rPr>
                <a:t> The average gain when adding sample       is defined by:</a:t>
              </a:r>
            </a:p>
          </p:txBody>
        </p:sp>
        <mc:AlternateContent xmlns:mc="http://schemas.openxmlformats.org/markup-compatibility/2006">
          <mc:Choice xmlns:a14="http://schemas.microsoft.com/office/drawing/2010/main" Requires="a14">
            <p:sp>
              <p:nvSpPr>
                <p:cNvPr id="5" name="TextBox 4"/>
                <p:cNvSpPr txBox="1">
                  <a:spLocks noResize="1"/>
                </p:cNvSpPr>
                <p:nvPr/>
              </p:nvSpPr>
              <p:spPr>
                <a:xfrm>
                  <a:off x="9417846" y="1250821"/>
                  <a:ext cx="457200" cy="484560"/>
                </a:xfrm>
                <a:prstGeom prst="rect">
                  <a:avLst/>
                </a:prstGeom>
                <a:noFill/>
                <a:ln>
                  <a:noFill/>
                </a:ln>
              </p:spPr>
              <p:txBody>
                <a:bodyPr vert="horz" wrap="none" lIns="90000" tIns="45000" rIns="90000" bIns="45000" anchor="ctr" anchorCtr="0" compatLnSpc="0">
                  <a:noAutofit/>
                </a:bodyPr>
                <a:lstStyle/>
                <a:p>
                  <a:pPr marL="0" marR="0" lvl="0" indent="0" rtl="0" hangingPunct="0">
                    <a:lnSpc>
                      <a:spcPct val="150000"/>
                    </a:lnSpc>
                    <a:spcBef>
                      <a:spcPts val="0"/>
                    </a:spcBef>
                    <a:spcAft>
                      <a:spcPts val="0"/>
                    </a:spcAft>
                    <a:buNone/>
                    <a:tabLst/>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m:oMathPara>
                  </a14:m>
                  <a:endParaRPr lang="en-US" i="0" dirty="0">
                    <a:latin typeface="Liberation Sans" pitchFamily="18"/>
                  </a:endParaRPr>
                </a:p>
              </p:txBody>
            </p:sp>
          </mc:Choice>
          <mc:Fallback>
            <p:sp>
              <p:nvSpPr>
                <p:cNvPr id="5" name="TextBox 4"/>
                <p:cNvSpPr txBox="1">
                  <a:spLocks noRot="1" noChangeAspect="1" noMove="1" noResize="1" noEditPoints="1" noAdjustHandles="1" noChangeArrowheads="1" noChangeShapeType="1" noTextEdit="1"/>
                </p:cNvSpPr>
                <p:nvPr/>
              </p:nvSpPr>
              <p:spPr>
                <a:xfrm>
                  <a:off x="9417846" y="1250821"/>
                  <a:ext cx="457200" cy="484560"/>
                </a:xfrm>
                <a:prstGeom prst="rect">
                  <a:avLst/>
                </a:prstGeom>
                <a:blipFill rotWithShape="0">
                  <a:blip r:embed="rId3"/>
                  <a:stretch>
                    <a:fillRect/>
                  </a:stretch>
                </a:blipFill>
                <a:ln>
                  <a:noFill/>
                </a:ln>
              </p:spPr>
              <p:txBody>
                <a:bodyPr/>
                <a:lstStyle/>
                <a:p>
                  <a:r>
                    <a:rPr lang="en-US">
                      <a:noFill/>
                    </a:rPr>
                    <a:t> </a:t>
                  </a:r>
                </a:p>
              </p:txBody>
            </p:sp>
          </mc:Fallback>
        </mc:AlternateContent>
      </p:grpSp>
      <p:grpSp>
        <p:nvGrpSpPr>
          <p:cNvPr id="6" name="Group 5"/>
          <p:cNvGrpSpPr/>
          <p:nvPr/>
        </p:nvGrpSpPr>
        <p:grpSpPr>
          <a:xfrm>
            <a:off x="3377160" y="2040119"/>
            <a:ext cx="4019400" cy="2224441"/>
            <a:chOff x="3377160" y="2040119"/>
            <a:chExt cx="4019400" cy="2224441"/>
          </a:xfrm>
        </p:grpSpPr>
        <p:pic>
          <p:nvPicPr>
            <p:cNvPr id="7" name="Picture 6"/>
            <p:cNvPicPr>
              <a:picLocks noChangeAspect="1"/>
            </p:cNvPicPr>
            <p:nvPr/>
          </p:nvPicPr>
          <p:blipFill>
            <a:blip r:embed="rId4">
              <a:lum/>
              <a:alphaModFix/>
            </a:blip>
            <a:srcRect/>
            <a:stretch>
              <a:fillRect/>
            </a:stretch>
          </p:blipFill>
          <p:spPr>
            <a:xfrm>
              <a:off x="3377160" y="2040119"/>
              <a:ext cx="3115080" cy="1030319"/>
            </a:xfrm>
            <a:prstGeom prst="rect">
              <a:avLst/>
            </a:prstGeom>
            <a:noFill/>
            <a:ln>
              <a:noFill/>
            </a:ln>
          </p:spPr>
        </p:pic>
        <p:sp>
          <p:nvSpPr>
            <p:cNvPr id="8" name="TextBox 7"/>
            <p:cNvSpPr txBox="1"/>
            <p:nvPr/>
          </p:nvSpPr>
          <p:spPr>
            <a:xfrm>
              <a:off x="3392640" y="3080520"/>
              <a:ext cx="1005840" cy="43020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2400" b="0" i="0" u="none" strike="noStrike" kern="1200">
                  <a:ln>
                    <a:noFill/>
                  </a:ln>
                  <a:latin typeface="Times New Roman" pitchFamily="18"/>
                  <a:ea typeface="WenQuanYi Zen Hei" pitchFamily="2"/>
                  <a:cs typeface="Lohit Hindi" pitchFamily="2"/>
                </a:rPr>
                <a:t>where</a:t>
              </a:r>
            </a:p>
          </p:txBody>
        </p:sp>
        <p:pic>
          <p:nvPicPr>
            <p:cNvPr id="9" name="Picture 8"/>
            <p:cNvPicPr>
              <a:picLocks noChangeAspect="1"/>
            </p:cNvPicPr>
            <p:nvPr/>
          </p:nvPicPr>
          <p:blipFill>
            <a:blip r:embed="rId5">
              <a:lum/>
              <a:alphaModFix/>
            </a:blip>
            <a:srcRect/>
            <a:stretch>
              <a:fillRect/>
            </a:stretch>
          </p:blipFill>
          <p:spPr>
            <a:xfrm>
              <a:off x="3484440" y="3715920"/>
              <a:ext cx="3912120" cy="548640"/>
            </a:xfrm>
            <a:prstGeom prst="rect">
              <a:avLst/>
            </a:prstGeom>
            <a:noFill/>
            <a:ln>
              <a:noFill/>
            </a:ln>
          </p:spPr>
        </p:pic>
      </p:grpSp>
      <p:sp>
        <p:nvSpPr>
          <p:cNvPr id="10" name="TextBox 9"/>
          <p:cNvSpPr txBox="1"/>
          <p:nvPr/>
        </p:nvSpPr>
        <p:spPr>
          <a:xfrm>
            <a:off x="548640" y="4916520"/>
            <a:ext cx="9052560" cy="1152580"/>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defRPr sz="2400"/>
            </a:pPr>
            <a:r>
              <a:rPr lang="en-US" sz="2400" b="1" i="0" u="none" strike="noStrike" kern="1200">
                <a:ln>
                  <a:noFill/>
                </a:ln>
                <a:latin typeface="Times New Roman" pitchFamily="18"/>
                <a:ea typeface="WenQuanYi Zen Hei" pitchFamily="2"/>
                <a:cs typeface="Lohit Hindi" pitchFamily="2"/>
              </a:rPr>
              <a:t>Theorem:</a:t>
            </a:r>
            <a:r>
              <a:rPr lang="en-US" sz="2400" b="0" i="0" u="none" strike="noStrike" kern="1200">
                <a:ln>
                  <a:noFill/>
                </a:ln>
                <a:latin typeface="Times New Roman" pitchFamily="18"/>
                <a:ea typeface="WenQuanYi Zen Hei" pitchFamily="2"/>
                <a:cs typeface="Lohit Hindi" pitchFamily="2"/>
              </a:rPr>
              <a:t> </a:t>
            </a:r>
            <a:r>
              <a:rPr lang="en-US" sz="2400" b="0" i="1" u="none" strike="noStrike" kern="1200">
                <a:ln>
                  <a:noFill/>
                </a:ln>
                <a:latin typeface="Times New Roman" pitchFamily="18"/>
                <a:ea typeface="WenQuanYi Zen Hei" pitchFamily="2"/>
                <a:cs typeface="Lohit Hindi" pitchFamily="2"/>
              </a:rPr>
              <a:t>The expected average gain in CGMOS is higher or equal to that of SMOTE.</a:t>
            </a:r>
          </a:p>
        </p:txBody>
      </p:sp>
      <p:sp>
        <p:nvSpPr>
          <p:cNvPr id="15" name="Footer Placeholder 14"/>
          <p:cNvSpPr>
            <a:spLocks noGrp="1"/>
          </p:cNvSpPr>
          <p:nvPr>
            <p:ph type="ftr" sz="quarter" idx="11"/>
          </p:nvPr>
        </p:nvSpPr>
        <p:spPr/>
        <p:txBody>
          <a:bodyPr/>
          <a:lstStyle/>
          <a:p>
            <a:pPr lvl="0"/>
            <a:r>
              <a:rPr lang="en-US" smtClean="0"/>
              <a:t>Zhang, Xi PhD Defense</a:t>
            </a:r>
            <a:endParaRPr lang="en-US"/>
          </a:p>
        </p:txBody>
      </p:sp>
      <p:sp>
        <p:nvSpPr>
          <p:cNvPr id="16" name="Slide Number Placeholder 15"/>
          <p:cNvSpPr>
            <a:spLocks noGrp="1"/>
          </p:cNvSpPr>
          <p:nvPr>
            <p:ph type="sldNum" sz="quarter" idx="12"/>
          </p:nvPr>
        </p:nvSpPr>
        <p:spPr/>
        <p:txBody>
          <a:bodyPr/>
          <a:lstStyle/>
          <a:p>
            <a:pPr lvl="0"/>
            <a:fld id="{1163934E-6D4A-49A7-BCC2-DF33CF0FAD11}" type="slidenum">
              <a:rPr lang="mr-IN" smtClean="0"/>
              <a:t>69</a:t>
            </a:fld>
            <a:r>
              <a:rPr lang="mr-IN" smtClean="0"/>
              <a:t>/</a:t>
            </a:r>
            <a:endParaRPr lang="mr-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6217919" y="3391200"/>
            <a:ext cx="3017520" cy="2961719"/>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1280159" y="3657600"/>
            <a:ext cx="3291839" cy="2468880"/>
          </a:xfrm>
          <a:prstGeom prst="rect">
            <a:avLst/>
          </a:prstGeom>
          <a:noFill/>
          <a:ln>
            <a:noFill/>
          </a:ln>
        </p:spPr>
      </p:pic>
      <p:sp>
        <p:nvSpPr>
          <p:cNvPr id="5" name="TextBox 4"/>
          <p:cNvSpPr txBox="1"/>
          <p:nvPr/>
        </p:nvSpPr>
        <p:spPr>
          <a:xfrm>
            <a:off x="1371599" y="6400799"/>
            <a:ext cx="3017520" cy="3434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a:latin typeface="Liberation Serif" pitchFamily="18"/>
              </a:defRPr>
            </a:pPr>
            <a:r>
              <a:rPr lang="en-US" sz="1800" b="0" i="0" u="none" strike="noStrike" kern="1200">
                <a:ln>
                  <a:noFill/>
                </a:ln>
                <a:latin typeface="Liberation Serif" pitchFamily="18"/>
                <a:ea typeface="WenQuanYi Zen Hei" pitchFamily="2"/>
                <a:cs typeface="Lohit Hindi" pitchFamily="2"/>
              </a:rPr>
              <a:t>2D optical flow</a:t>
            </a:r>
          </a:p>
        </p:txBody>
      </p:sp>
      <p:sp>
        <p:nvSpPr>
          <p:cNvPr id="6" name="TextBox 5"/>
          <p:cNvSpPr txBox="1"/>
          <p:nvPr/>
        </p:nvSpPr>
        <p:spPr>
          <a:xfrm>
            <a:off x="5852160" y="6352920"/>
            <a:ext cx="3017520" cy="3434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a:latin typeface="Liberation Serif" pitchFamily="18"/>
              </a:defRPr>
            </a:pPr>
            <a:r>
              <a:rPr lang="en-US" sz="1800" b="0" i="0" u="none" strike="noStrike" kern="1200">
                <a:ln>
                  <a:noFill/>
                </a:ln>
                <a:latin typeface="Liberation Serif" pitchFamily="18"/>
                <a:ea typeface="WenQuanYi Zen Hei" pitchFamily="2"/>
                <a:cs typeface="Lohit Hindi" pitchFamily="2"/>
              </a:rPr>
              <a:t>3D point cloud</a:t>
            </a:r>
          </a:p>
        </p:txBody>
      </p:sp>
      <p:sp>
        <p:nvSpPr>
          <p:cNvPr id="9" name="TextBox 8"/>
          <p:cNvSpPr txBox="1"/>
          <p:nvPr/>
        </p:nvSpPr>
        <p:spPr>
          <a:xfrm>
            <a:off x="554400" y="817919"/>
            <a:ext cx="8983139" cy="2922167"/>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pPr>
            <a:r>
              <a:rPr lang="en-US" sz="3200" b="0" i="0" u="none" strike="noStrike" kern="1200" dirty="0">
                <a:ln>
                  <a:noFill/>
                </a:ln>
                <a:latin typeface="Liberation Serif" pitchFamily="18"/>
                <a:ea typeface="WenQuanYi Zen Hei" pitchFamily="2"/>
                <a:cs typeface="Lohit Hindi" pitchFamily="2"/>
              </a:rPr>
              <a:t>2) Supervised learning requires high quality labeled </a:t>
            </a:r>
            <a:r>
              <a:rPr lang="en-US" sz="3200" b="0" i="0" u="none" strike="noStrike" kern="1200" dirty="0" smtClean="0">
                <a:ln>
                  <a:noFill/>
                </a:ln>
                <a:latin typeface="Liberation Serif" pitchFamily="18"/>
                <a:ea typeface="WenQuanYi Zen Hei" pitchFamily="2"/>
                <a:cs typeface="Lohit Hindi" pitchFamily="2"/>
              </a:rPr>
              <a:t>data.</a:t>
            </a:r>
          </a:p>
          <a:p>
            <a:pPr marL="914400" lvl="1" indent="-457200" hangingPunct="0">
              <a:lnSpc>
                <a:spcPct val="150000"/>
              </a:lnSpc>
              <a:buFont typeface="Arial" charset="0"/>
              <a:buChar char="•"/>
            </a:pPr>
            <a:r>
              <a:rPr lang="en-US" sz="3200" b="0" i="0" u="none" strike="noStrike" kern="1200" dirty="0" smtClean="0">
                <a:ln>
                  <a:noFill/>
                </a:ln>
                <a:latin typeface="Liberation Serif" pitchFamily="18"/>
                <a:ea typeface="WenQuanYi Zen Hei" pitchFamily="2"/>
                <a:cs typeface="Lohit Hindi" pitchFamily="2"/>
              </a:rPr>
              <a:t>Time </a:t>
            </a:r>
            <a:r>
              <a:rPr lang="en-US" sz="3200" b="0" i="0" u="none" strike="noStrike" kern="1200" dirty="0">
                <a:ln>
                  <a:noFill/>
                </a:ln>
                <a:latin typeface="Liberation Serif" pitchFamily="18"/>
                <a:ea typeface="WenQuanYi Zen Hei" pitchFamily="2"/>
                <a:cs typeface="Lohit Hindi" pitchFamily="2"/>
              </a:rPr>
              <a:t>consuming, </a:t>
            </a:r>
            <a:r>
              <a:rPr lang="en-US" sz="3200" b="0" i="0" u="none" strike="noStrike" kern="1200" dirty="0" smtClean="0">
                <a:ln>
                  <a:noFill/>
                </a:ln>
                <a:latin typeface="Liberation Serif" pitchFamily="18"/>
                <a:ea typeface="WenQuanYi Zen Hei" pitchFamily="2"/>
                <a:cs typeface="Lohit Hindi" pitchFamily="2"/>
              </a:rPr>
              <a:t>expensive.</a:t>
            </a:r>
          </a:p>
          <a:p>
            <a:pPr marL="914400" lvl="1" indent="-457200" hangingPunct="0">
              <a:lnSpc>
                <a:spcPct val="150000"/>
              </a:lnSpc>
              <a:buFont typeface="Arial" charset="0"/>
              <a:buChar char="•"/>
            </a:pPr>
            <a:r>
              <a:rPr lang="en-US" sz="3200" b="0" i="0" u="none" strike="noStrike" kern="1200" dirty="0" smtClean="0">
                <a:ln>
                  <a:noFill/>
                </a:ln>
                <a:latin typeface="Liberation Serif" pitchFamily="18"/>
                <a:ea typeface="WenQuanYi Zen Hei" pitchFamily="2"/>
                <a:cs typeface="Lohit Hindi" pitchFamily="2"/>
              </a:rPr>
              <a:t>Sometimes</a:t>
            </a:r>
            <a:r>
              <a:rPr lang="en-US" sz="3200" b="0" i="0" u="none" strike="noStrike" kern="1200" dirty="0">
                <a:ln>
                  <a:noFill/>
                </a:ln>
                <a:latin typeface="Liberation Serif" pitchFamily="18"/>
                <a:ea typeface="WenQuanYi Zen Hei" pitchFamily="2"/>
                <a:cs typeface="Lohit Hindi" pitchFamily="2"/>
              </a:rPr>
              <a:t>, impossible</a:t>
            </a:r>
          </a:p>
        </p:txBody>
      </p:sp>
      <p:sp>
        <p:nvSpPr>
          <p:cNvPr id="12" name="Footer Placeholder 11"/>
          <p:cNvSpPr>
            <a:spLocks noGrp="1"/>
          </p:cNvSpPr>
          <p:nvPr>
            <p:ph type="ftr" sz="quarter" idx="11"/>
          </p:nvPr>
        </p:nvSpPr>
        <p:spPr/>
        <p:txBody>
          <a:bodyPr/>
          <a:lstStyle/>
          <a:p>
            <a:pPr lvl="0"/>
            <a:r>
              <a:rPr lang="en-US" smtClean="0"/>
              <a:t>Zhang, Xi PhD Defense</a:t>
            </a:r>
            <a:endParaRPr lang="en-US"/>
          </a:p>
        </p:txBody>
      </p:sp>
      <p:sp>
        <p:nvSpPr>
          <p:cNvPr id="13" name="Slide Number Placeholder 12"/>
          <p:cNvSpPr>
            <a:spLocks noGrp="1"/>
          </p:cNvSpPr>
          <p:nvPr>
            <p:ph type="sldNum" sz="quarter" idx="12"/>
          </p:nvPr>
        </p:nvSpPr>
        <p:spPr/>
        <p:txBody>
          <a:bodyPr/>
          <a:lstStyle/>
          <a:p>
            <a:pPr lvl="0"/>
            <a:fld id="{1163934E-6D4A-49A7-BCC2-DF33CF0FAD11}" type="slidenum">
              <a:rPr lang="mr-IN" smtClean="0"/>
              <a:t>7</a:t>
            </a:fld>
            <a:r>
              <a:rPr lang="mr-IN" smtClean="0"/>
              <a:t>/</a:t>
            </a:r>
            <a:endParaRPr lang="mr-IN"/>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name="page68">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1736279" y="1232640"/>
            <a:ext cx="6400799" cy="4892040"/>
          </a:xfrm>
          <a:prstGeom prst="rect">
            <a:avLst/>
          </a:prstGeom>
          <a:noFill/>
          <a:ln>
            <a:noFill/>
          </a:ln>
        </p:spPr>
      </p:pic>
      <p:sp>
        <p:nvSpPr>
          <p:cNvPr id="3" name="TextBox 2"/>
          <p:cNvSpPr txBox="1"/>
          <p:nvPr/>
        </p:nvSpPr>
        <p:spPr>
          <a:xfrm>
            <a:off x="3768480" y="6309360"/>
            <a:ext cx="2377439" cy="4302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400"/>
            </a:pPr>
            <a:r>
              <a:rPr lang="en-US" sz="2400" b="0" i="0" u="none" strike="noStrike" kern="1200">
                <a:ln>
                  <a:noFill/>
                </a:ln>
                <a:latin typeface="Times New Roman" pitchFamily="18"/>
                <a:ea typeface="WenQuanYi Zen Hei" pitchFamily="2"/>
                <a:cs typeface="Lohit Hindi" pitchFamily="2"/>
              </a:rPr>
              <a:t>Certainty</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70</a:t>
            </a:fld>
            <a:r>
              <a:rPr lang="mr-IN" smtClean="0"/>
              <a:t>/</a:t>
            </a:r>
            <a:endParaRPr lang="mr-I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page69">
    <p:spTree>
      <p:nvGrpSpPr>
        <p:cNvPr id="1" name=""/>
        <p:cNvGrpSpPr/>
        <p:nvPr/>
      </p:nvGrpSpPr>
      <p:grpSpPr>
        <a:xfrm>
          <a:off x="0" y="0"/>
          <a:ext cx="0" cy="0"/>
          <a:chOff x="0" y="0"/>
          <a:chExt cx="0" cy="0"/>
        </a:xfrm>
      </p:grpSpPr>
      <p:sp>
        <p:nvSpPr>
          <p:cNvPr id="2" name="TextBox 1"/>
          <p:cNvSpPr txBox="1"/>
          <p:nvPr/>
        </p:nvSpPr>
        <p:spPr>
          <a:xfrm>
            <a:off x="2796480" y="6309720"/>
            <a:ext cx="4369679" cy="939959"/>
          </a:xfrm>
          <a:prstGeom prst="rect">
            <a:avLst/>
          </a:prstGeom>
          <a:noFill/>
          <a:ln>
            <a:noFill/>
          </a:ln>
        </p:spPr>
        <p:txBody>
          <a:bodyPr vert="horz" wrap="none" lIns="90000" tIns="45000" rIns="90000" bIns="45000" anchorCtr="0" compatLnSpc="0">
            <a:spAutoFit/>
          </a:bodyPr>
          <a:lstStyle/>
          <a:p>
            <a:pPr marL="0" marR="0" lvl="0" indent="0" algn="ctr" rtl="0" hangingPunct="0">
              <a:lnSpc>
                <a:spcPct val="150000"/>
              </a:lnSpc>
              <a:spcBef>
                <a:spcPts val="0"/>
              </a:spcBef>
              <a:spcAft>
                <a:spcPts val="0"/>
              </a:spcAft>
              <a:buNone/>
              <a:tabLst/>
              <a:defRPr sz="2400"/>
            </a:pPr>
            <a:r>
              <a:rPr lang="en-US" sz="2400" b="0" i="0" u="none" strike="noStrike" kern="1200">
                <a:ln>
                  <a:noFill/>
                </a:ln>
                <a:latin typeface="Times New Roman" pitchFamily="18"/>
                <a:ea typeface="WenQuanYi Zen Hei" pitchFamily="2"/>
                <a:cs typeface="Lohit Hindi" pitchFamily="2"/>
              </a:rPr>
              <a:t>Relative certainty change</a:t>
            </a:r>
          </a:p>
        </p:txBody>
      </p:sp>
      <p:pic>
        <p:nvPicPr>
          <p:cNvPr id="3" name="Picture 2"/>
          <p:cNvPicPr>
            <a:picLocks noChangeAspect="1"/>
          </p:cNvPicPr>
          <p:nvPr/>
        </p:nvPicPr>
        <p:blipFill>
          <a:blip r:embed="rId3">
            <a:lum/>
            <a:alphaModFix/>
          </a:blip>
          <a:srcRect/>
          <a:stretch>
            <a:fillRect/>
          </a:stretch>
        </p:blipFill>
        <p:spPr>
          <a:xfrm>
            <a:off x="1737359" y="1234440"/>
            <a:ext cx="6400799" cy="4910400"/>
          </a:xfrm>
          <a:prstGeom prst="rect">
            <a:avLst/>
          </a:prstGeom>
          <a:noFill/>
          <a:ln>
            <a:noFill/>
          </a:ln>
        </p:spPr>
      </p:pic>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71</a:t>
            </a:fld>
            <a:r>
              <a:rPr lang="mr-IN" smtClean="0"/>
              <a:t>/</a:t>
            </a:r>
            <a:endParaRPr lang="mr-IN"/>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page70">
    <p:spTree>
      <p:nvGrpSpPr>
        <p:cNvPr id="1" name=""/>
        <p:cNvGrpSpPr/>
        <p:nvPr/>
      </p:nvGrpSpPr>
      <p:grpSpPr>
        <a:xfrm>
          <a:off x="0" y="0"/>
          <a:ext cx="0" cy="0"/>
          <a:chOff x="0" y="0"/>
          <a:chExt cx="0" cy="0"/>
        </a:xfrm>
      </p:grpSpPr>
      <p:sp>
        <p:nvSpPr>
          <p:cNvPr id="2" name="TextBox 1"/>
          <p:cNvSpPr txBox="1"/>
          <p:nvPr/>
        </p:nvSpPr>
        <p:spPr>
          <a:xfrm>
            <a:off x="553680" y="416520"/>
            <a:ext cx="5486399"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800"/>
            </a:pPr>
            <a:r>
              <a:rPr lang="en-US" sz="3600" b="1" i="0" u="none" strike="noStrike" kern="1200">
                <a:ln>
                  <a:noFill/>
                </a:ln>
                <a:latin typeface="Liberation Serif" pitchFamily="18"/>
                <a:ea typeface="WenQuanYi Zen Hei" pitchFamily="2"/>
                <a:cs typeface="Lohit Hindi" pitchFamily="2"/>
              </a:rPr>
              <a:t>Results</a:t>
            </a:r>
          </a:p>
        </p:txBody>
      </p:sp>
      <p:sp>
        <p:nvSpPr>
          <p:cNvPr id="4" name="TextBox 3"/>
          <p:cNvSpPr txBox="1"/>
          <p:nvPr/>
        </p:nvSpPr>
        <p:spPr>
          <a:xfrm>
            <a:off x="731519" y="1371599"/>
            <a:ext cx="8688252" cy="5267296"/>
          </a:xfrm>
          <a:prstGeom prst="rect">
            <a:avLst/>
          </a:prstGeom>
          <a:noFill/>
          <a:ln>
            <a:noFill/>
          </a:ln>
        </p:spPr>
        <p:txBody>
          <a:bodyPr vert="horz" wrap="square" lIns="90000" tIns="45000" rIns="90000" bIns="45000" anchorCtr="0" compatLnSpc="0">
            <a:spAutoFit/>
          </a:bodyPr>
          <a:lstStyle/>
          <a:p>
            <a:pPr marL="0" marR="0" lvl="0" indent="0" algn="just" rtl="0" hangingPunct="0">
              <a:lnSpc>
                <a:spcPct val="150000"/>
              </a:lnSpc>
              <a:spcBef>
                <a:spcPts val="0"/>
              </a:spcBef>
              <a:spcAft>
                <a:spcPts val="0"/>
              </a:spcAft>
              <a:buNone/>
              <a:tabLst/>
              <a:defRPr sz="2600"/>
            </a:pPr>
            <a:r>
              <a:rPr lang="en-US" sz="2600" b="1" i="0" u="none" strike="noStrike" kern="1200" dirty="0">
                <a:ln>
                  <a:noFill/>
                </a:ln>
                <a:latin typeface="Times New Roman" pitchFamily="18"/>
                <a:ea typeface="WenQuanYi Zen Hei" pitchFamily="2"/>
                <a:cs typeface="Lohit Hindi" pitchFamily="2"/>
              </a:rPr>
              <a:t>Datasets:</a:t>
            </a:r>
            <a:r>
              <a:rPr lang="en-US" sz="2600" b="0" i="0" u="none" strike="noStrike" kern="1200" dirty="0">
                <a:ln>
                  <a:noFill/>
                </a:ln>
                <a:latin typeface="Times New Roman" pitchFamily="18"/>
                <a:ea typeface="WenQuanYi Zen Hei" pitchFamily="2"/>
                <a:cs typeface="Lohit Hindi" pitchFamily="2"/>
              </a:rPr>
              <a:t> 30 datasets downloaded from UC Irvine machine learning repository corresponding to existing evaluations. [2][7][18]</a:t>
            </a:r>
          </a:p>
          <a:p>
            <a:pPr marL="0" marR="0" lvl="0" indent="0" algn="just" rtl="0" hangingPunct="0">
              <a:lnSpc>
                <a:spcPct val="150000"/>
              </a:lnSpc>
              <a:spcBef>
                <a:spcPts val="0"/>
              </a:spcBef>
              <a:spcAft>
                <a:spcPts val="0"/>
              </a:spcAft>
              <a:buNone/>
              <a:tabLst/>
              <a:defRPr sz="2600"/>
            </a:pPr>
            <a:r>
              <a:rPr lang="en-US" sz="2600" b="1" i="0" u="none" strike="noStrike" kern="1200" dirty="0">
                <a:ln>
                  <a:noFill/>
                </a:ln>
                <a:latin typeface="Times New Roman" pitchFamily="18"/>
                <a:ea typeface="WenQuanYi Zen Hei" pitchFamily="2"/>
                <a:cs typeface="Lohit Hindi" pitchFamily="2"/>
              </a:rPr>
              <a:t>Compared approaches:</a:t>
            </a:r>
            <a:r>
              <a:rPr lang="en-US" sz="2600" b="0" i="0" u="none" strike="noStrike" kern="1200" dirty="0">
                <a:ln>
                  <a:noFill/>
                </a:ln>
                <a:latin typeface="Times New Roman" pitchFamily="18"/>
                <a:ea typeface="WenQuanYi Zen Hei" pitchFamily="2"/>
                <a:cs typeface="Lohit Hindi" pitchFamily="2"/>
              </a:rPr>
              <a:t> No addition, Duplication, SMOTE [4], </a:t>
            </a:r>
            <a:r>
              <a:rPr lang="en-US" sz="2600" b="0" i="0" u="none" strike="noStrike" kern="1200" dirty="0" err="1">
                <a:ln>
                  <a:noFill/>
                </a:ln>
                <a:latin typeface="Times New Roman" pitchFamily="18"/>
                <a:ea typeface="WenQuanYi Zen Hei" pitchFamily="2"/>
                <a:cs typeface="Lohit Hindi" pitchFamily="2"/>
              </a:rPr>
              <a:t>Boarderline</a:t>
            </a:r>
            <a:r>
              <a:rPr lang="en-US" sz="2600" b="0" i="0" u="none" strike="noStrike" kern="1200" dirty="0">
                <a:ln>
                  <a:noFill/>
                </a:ln>
                <a:latin typeface="Times New Roman" pitchFamily="18"/>
                <a:ea typeface="WenQuanYi Zen Hei" pitchFamily="2"/>
                <a:cs typeface="Lohit Hindi" pitchFamily="2"/>
              </a:rPr>
              <a:t>-SMOTE [17], ADASYN [18], MWMOTE [2], </a:t>
            </a:r>
            <a:r>
              <a:rPr lang="en-US" sz="2600" b="0" i="0" u="none" strike="noStrike" kern="1200" dirty="0" err="1">
                <a:ln>
                  <a:noFill/>
                </a:ln>
                <a:latin typeface="Times New Roman" pitchFamily="18"/>
                <a:ea typeface="WenQuanYi Zen Hei" pitchFamily="2"/>
                <a:cs typeface="Lohit Hindi" pitchFamily="2"/>
              </a:rPr>
              <a:t>RAMOBoost</a:t>
            </a:r>
            <a:r>
              <a:rPr lang="en-US" sz="2600" b="0" i="0" u="none" strike="noStrike" kern="1200" dirty="0">
                <a:ln>
                  <a:noFill/>
                </a:ln>
                <a:latin typeface="Times New Roman" pitchFamily="18"/>
                <a:ea typeface="WenQuanYi Zen Hei" pitchFamily="2"/>
                <a:cs typeface="Lohit Hindi" pitchFamily="2"/>
              </a:rPr>
              <a:t> [7].</a:t>
            </a:r>
          </a:p>
          <a:p>
            <a:pPr marL="0" marR="0" lvl="0" indent="0" algn="just" rtl="0" hangingPunct="0">
              <a:lnSpc>
                <a:spcPct val="150000"/>
              </a:lnSpc>
              <a:spcBef>
                <a:spcPts val="0"/>
              </a:spcBef>
              <a:spcAft>
                <a:spcPts val="0"/>
              </a:spcAft>
              <a:buNone/>
              <a:tabLst/>
              <a:defRPr sz="2600"/>
            </a:pPr>
            <a:r>
              <a:rPr lang="en-US" sz="2600" b="1" i="0" u="none" strike="noStrike" kern="1200" dirty="0">
                <a:ln>
                  <a:noFill/>
                </a:ln>
                <a:latin typeface="Times New Roman" pitchFamily="18"/>
                <a:ea typeface="WenQuanYi Zen Hei" pitchFamily="2"/>
                <a:cs typeface="Lohit Hindi" pitchFamily="2"/>
              </a:rPr>
              <a:t>Classifiers:</a:t>
            </a:r>
            <a:r>
              <a:rPr lang="en-US" sz="2600" b="0" i="0" u="none" strike="noStrike" kern="1200" dirty="0">
                <a:ln>
                  <a:noFill/>
                </a:ln>
                <a:latin typeface="Times New Roman" pitchFamily="18"/>
                <a:ea typeface="WenQuanYi Zen Hei" pitchFamily="2"/>
                <a:cs typeface="Lohit Hindi" pitchFamily="2"/>
              </a:rPr>
              <a:t> Bayes with KDE, K nearest neighbors, Adaboost.M1, SVM, Neural networks, Random forest according to existing evaluations.</a:t>
            </a:r>
          </a:p>
        </p:txBody>
      </p:sp>
      <p:sp>
        <p:nvSpPr>
          <p:cNvPr id="9" name="Footer Placeholder 8"/>
          <p:cNvSpPr>
            <a:spLocks noGrp="1"/>
          </p:cNvSpPr>
          <p:nvPr>
            <p:ph type="ftr" sz="quarter" idx="11"/>
          </p:nvPr>
        </p:nvSpPr>
        <p:spPr/>
        <p:txBody>
          <a:bodyPr/>
          <a:lstStyle/>
          <a:p>
            <a:pPr lvl="0"/>
            <a:r>
              <a:rPr lang="en-US" smtClean="0"/>
              <a:t>Zhang, Xi PhD Defense</a:t>
            </a:r>
            <a:endParaRPr lang="en-US"/>
          </a:p>
        </p:txBody>
      </p:sp>
      <p:sp>
        <p:nvSpPr>
          <p:cNvPr id="10" name="Slide Number Placeholder 9"/>
          <p:cNvSpPr>
            <a:spLocks noGrp="1"/>
          </p:cNvSpPr>
          <p:nvPr>
            <p:ph type="sldNum" sz="quarter" idx="12"/>
          </p:nvPr>
        </p:nvSpPr>
        <p:spPr/>
        <p:txBody>
          <a:bodyPr/>
          <a:lstStyle/>
          <a:p>
            <a:pPr lvl="0"/>
            <a:fld id="{1163934E-6D4A-49A7-BCC2-DF33CF0FAD11}" type="slidenum">
              <a:rPr lang="mr-IN" smtClean="0"/>
              <a:t>72</a:t>
            </a:fld>
            <a:r>
              <a:rPr lang="mr-IN" smtClean="0"/>
              <a:t>/</a:t>
            </a:r>
            <a:endParaRPr lang="mr-IN"/>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page71">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731519" y="1188719"/>
            <a:ext cx="8686800" cy="5993280"/>
          </a:xfrm>
          <a:prstGeom prst="rect">
            <a:avLst/>
          </a:prstGeom>
          <a:noFill/>
          <a:ln>
            <a:noFill/>
          </a:ln>
        </p:spPr>
      </p:pic>
      <p:sp>
        <p:nvSpPr>
          <p:cNvPr id="3" name="TextBox 2"/>
          <p:cNvSpPr txBox="1"/>
          <p:nvPr/>
        </p:nvSpPr>
        <p:spPr>
          <a:xfrm>
            <a:off x="476640" y="399600"/>
            <a:ext cx="6564240" cy="1218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3200"/>
            </a:pPr>
            <a:r>
              <a:rPr lang="en-US" sz="3200" b="1" i="0" u="none" strike="noStrike" kern="1200">
                <a:ln>
                  <a:noFill/>
                </a:ln>
                <a:latin typeface="Times New Roman" pitchFamily="18"/>
                <a:ea typeface="WenQuanYi Zen Hei" pitchFamily="2"/>
                <a:cs typeface="Lohit Hindi" pitchFamily="2"/>
              </a:rPr>
              <a:t>ROC curves</a:t>
            </a:r>
          </a:p>
        </p:txBody>
      </p:sp>
      <p:sp>
        <p:nvSpPr>
          <p:cNvPr id="8" name="Footer Placeholder 7"/>
          <p:cNvSpPr>
            <a:spLocks noGrp="1"/>
          </p:cNvSpPr>
          <p:nvPr>
            <p:ph type="ftr" sz="quarter" idx="11"/>
          </p:nvPr>
        </p:nvSpPr>
        <p:spPr/>
        <p:txBody>
          <a:bodyPr/>
          <a:lstStyle/>
          <a:p>
            <a:pPr lvl="0"/>
            <a:r>
              <a:rPr lang="en-US" smtClean="0"/>
              <a:t>Zhang, Xi PhD Defense</a:t>
            </a:r>
            <a:endParaRPr lang="en-US"/>
          </a:p>
        </p:txBody>
      </p:sp>
      <p:sp>
        <p:nvSpPr>
          <p:cNvPr id="9" name="Slide Number Placeholder 8"/>
          <p:cNvSpPr>
            <a:spLocks noGrp="1"/>
          </p:cNvSpPr>
          <p:nvPr>
            <p:ph type="sldNum" sz="quarter" idx="12"/>
          </p:nvPr>
        </p:nvSpPr>
        <p:spPr/>
        <p:txBody>
          <a:bodyPr/>
          <a:lstStyle/>
          <a:p>
            <a:pPr lvl="0"/>
            <a:fld id="{1163934E-6D4A-49A7-BCC2-DF33CF0FAD11}" type="slidenum">
              <a:rPr lang="mr-IN" smtClean="0"/>
              <a:t>73</a:t>
            </a:fld>
            <a:r>
              <a:rPr lang="mr-IN" smtClean="0"/>
              <a:t>/</a:t>
            </a:r>
            <a:endParaRPr lang="mr-I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page72">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845999" y="74160"/>
            <a:ext cx="8772120" cy="6895800"/>
          </a:xfrm>
          <a:prstGeom prst="rect">
            <a:avLst/>
          </a:prstGeom>
          <a:noFill/>
          <a:ln>
            <a:noFill/>
          </a:ln>
        </p:spPr>
      </p:pic>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74</a:t>
            </a:fld>
            <a:r>
              <a:rPr lang="mr-IN" smtClean="0"/>
              <a:t>/</a:t>
            </a:r>
            <a:endParaRPr lang="mr-IN"/>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page73">
    <p:spTree>
      <p:nvGrpSpPr>
        <p:cNvPr id="1" name=""/>
        <p:cNvGrpSpPr/>
        <p:nvPr/>
      </p:nvGrpSpPr>
      <p:grpSpPr>
        <a:xfrm>
          <a:off x="0" y="0"/>
          <a:ext cx="0" cy="0"/>
          <a:chOff x="0" y="0"/>
          <a:chExt cx="0" cy="0"/>
        </a:xfrm>
      </p:grpSpPr>
      <p:sp>
        <p:nvSpPr>
          <p:cNvPr id="2" name="TextBox 1"/>
          <p:cNvSpPr txBox="1"/>
          <p:nvPr/>
        </p:nvSpPr>
        <p:spPr>
          <a:xfrm>
            <a:off x="584640" y="344160"/>
            <a:ext cx="6949440" cy="10515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defRPr sz="2400"/>
            </a:pPr>
            <a:r>
              <a:rPr lang="en-US" sz="3200" b="1" i="0" u="none" strike="noStrike" kern="1200">
                <a:ln>
                  <a:noFill/>
                </a:ln>
                <a:latin typeface="Times New Roman" pitchFamily="18"/>
                <a:ea typeface="WenQuanYi Zen Hei" pitchFamily="2"/>
                <a:cs typeface="Lohit Hindi" pitchFamily="2"/>
              </a:rPr>
              <a:t>Statistical significance analysis</a:t>
            </a:r>
          </a:p>
          <a:p>
            <a:pPr marL="0" marR="0" lvl="0" indent="0" rtl="0" hangingPunct="0">
              <a:lnSpc>
                <a:spcPct val="150000"/>
              </a:lnSpc>
              <a:spcBef>
                <a:spcPts val="0"/>
              </a:spcBef>
              <a:spcAft>
                <a:spcPts val="0"/>
              </a:spcAft>
              <a:buNone/>
              <a:tabLst/>
              <a:defRPr sz="2400"/>
            </a:pPr>
            <a:endParaRPr lang="en-US" sz="2400" b="0" i="0" u="none" strike="noStrike" kern="1200">
              <a:ln>
                <a:noFill/>
              </a:ln>
              <a:latin typeface="Times New Roman" pitchFamily="18"/>
              <a:ea typeface="WenQuanYi Zen Hei" pitchFamily="2"/>
              <a:cs typeface="Lohit Hindi" pitchFamily="2"/>
            </a:endParaRPr>
          </a:p>
        </p:txBody>
      </p:sp>
      <p:sp>
        <p:nvSpPr>
          <p:cNvPr id="3" name="TextBox 2"/>
          <p:cNvSpPr txBox="1"/>
          <p:nvPr/>
        </p:nvSpPr>
        <p:spPr>
          <a:xfrm>
            <a:off x="584640" y="1136160"/>
            <a:ext cx="9009303" cy="2347202"/>
          </a:xfrm>
          <a:prstGeom prst="rect">
            <a:avLst/>
          </a:prstGeom>
          <a:noFill/>
          <a:ln>
            <a:noFill/>
          </a:ln>
        </p:spPr>
        <p:txBody>
          <a:bodyPr vert="horz" wrap="square" lIns="90000" tIns="45000" rIns="90000" bIns="45000" anchorCtr="0" compatLnSpc="0">
            <a:spAutoFit/>
          </a:bodyPr>
          <a:lstStyle/>
          <a:p>
            <a:pPr marL="0" marR="0" lvl="0" indent="0" algn="just" rtl="0" hangingPunct="0">
              <a:lnSpc>
                <a:spcPct val="150000"/>
              </a:lnSpc>
              <a:spcBef>
                <a:spcPts val="0"/>
              </a:spcBef>
              <a:spcAft>
                <a:spcPts val="0"/>
              </a:spcAft>
              <a:buNone/>
              <a:tabLst/>
              <a:defRPr sz="2400"/>
            </a:pPr>
            <a:r>
              <a:rPr lang="en-US" sz="2600" b="0" i="0" u="none" strike="noStrike" kern="1200">
                <a:ln>
                  <a:noFill/>
                </a:ln>
                <a:latin typeface="Times New Roman" pitchFamily="18"/>
                <a:ea typeface="WenQuanYi Zen Hei" pitchFamily="2"/>
                <a:cs typeface="Lohit Hindi" pitchFamily="2"/>
              </a:rPr>
              <a:t>Given the significance level as 5%, we compute the p-values of statistical significance tests of classification results using CGMOS against the compared methods:</a:t>
            </a:r>
          </a:p>
          <a:p>
            <a:pPr marL="0" marR="0" lvl="0" indent="0" rtl="0" hangingPunct="0">
              <a:lnSpc>
                <a:spcPct val="150000"/>
              </a:lnSpc>
              <a:spcBef>
                <a:spcPts val="0"/>
              </a:spcBef>
              <a:spcAft>
                <a:spcPts val="0"/>
              </a:spcAft>
              <a:buNone/>
              <a:tabLst/>
              <a:defRPr sz="2400"/>
            </a:pPr>
            <a:endParaRPr lang="en-US" sz="2400" b="0" i="0" u="none" strike="noStrike" kern="1200" dirty="0">
              <a:ln>
                <a:noFill/>
              </a:ln>
              <a:latin typeface="Times New Roman" pitchFamily="18"/>
              <a:ea typeface="WenQuanYi Zen Hei" pitchFamily="2"/>
              <a:cs typeface="Lohit Hindi" pitchFamily="2"/>
            </a:endParaRPr>
          </a:p>
        </p:txBody>
      </p:sp>
      <p:pic>
        <p:nvPicPr>
          <p:cNvPr id="4" name="Picture 3"/>
          <p:cNvPicPr>
            <a:picLocks noChangeAspect="1"/>
          </p:cNvPicPr>
          <p:nvPr/>
        </p:nvPicPr>
        <p:blipFill>
          <a:blip r:embed="rId3">
            <a:lum/>
            <a:alphaModFix/>
          </a:blip>
          <a:srcRect/>
          <a:stretch>
            <a:fillRect/>
          </a:stretch>
        </p:blipFill>
        <p:spPr>
          <a:xfrm>
            <a:off x="1560239" y="3208463"/>
            <a:ext cx="6913799" cy="2233800"/>
          </a:xfrm>
          <a:prstGeom prst="rect">
            <a:avLst/>
          </a:prstGeom>
          <a:noFill/>
          <a:ln>
            <a:noFill/>
          </a:ln>
        </p:spPr>
      </p:pic>
      <p:sp>
        <p:nvSpPr>
          <p:cNvPr id="5" name="TextBox 4"/>
          <p:cNvSpPr txBox="1"/>
          <p:nvPr/>
        </p:nvSpPr>
        <p:spPr>
          <a:xfrm>
            <a:off x="584640" y="5573160"/>
            <a:ext cx="9009303" cy="1241194"/>
          </a:xfrm>
          <a:prstGeom prst="rect">
            <a:avLst/>
          </a:prstGeom>
          <a:noFill/>
          <a:ln>
            <a:noFill/>
          </a:ln>
        </p:spPr>
        <p:txBody>
          <a:bodyPr vert="horz" wrap="square" lIns="90000" tIns="45000" rIns="90000" bIns="45000" anchorCtr="0" compatLnSpc="0">
            <a:spAutoFit/>
          </a:bodyPr>
          <a:lstStyle/>
          <a:p>
            <a:pPr marL="0" marR="0" lvl="0" indent="0" rtl="0" hangingPunct="0">
              <a:lnSpc>
                <a:spcPct val="150000"/>
              </a:lnSpc>
              <a:spcBef>
                <a:spcPts val="0"/>
              </a:spcBef>
              <a:spcAft>
                <a:spcPts val="0"/>
              </a:spcAft>
              <a:buNone/>
              <a:tabLst/>
              <a:defRPr sz="2600"/>
            </a:pPr>
            <a:r>
              <a:rPr lang="en-US" sz="2600" b="0" i="0" u="none" strike="noStrike" kern="1200">
                <a:ln>
                  <a:noFill/>
                </a:ln>
                <a:latin typeface="Times New Roman" pitchFamily="18"/>
                <a:ea typeface="WenQuanYi Zen Hei" pitchFamily="2"/>
                <a:cs typeface="Lohit Hindi" pitchFamily="2"/>
              </a:rPr>
              <a:t>CGMOS is statistical significantly better then the compared methods regardless of classifiers selected.</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75</a:t>
            </a:fld>
            <a:r>
              <a:rPr lang="mr-IN" smtClean="0"/>
              <a:t>/</a:t>
            </a:r>
            <a:endParaRPr lang="mr-IN"/>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page74">
    <p:spTree>
      <p:nvGrpSpPr>
        <p:cNvPr id="1" name=""/>
        <p:cNvGrpSpPr/>
        <p:nvPr/>
      </p:nvGrpSpPr>
      <p:grpSpPr>
        <a:xfrm>
          <a:off x="0" y="0"/>
          <a:ext cx="0" cy="0"/>
          <a:chOff x="0" y="0"/>
          <a:chExt cx="0" cy="0"/>
        </a:xfrm>
      </p:grpSpPr>
      <p:sp>
        <p:nvSpPr>
          <p:cNvPr id="2" name="TextBox 1"/>
          <p:cNvSpPr txBox="1"/>
          <p:nvPr/>
        </p:nvSpPr>
        <p:spPr>
          <a:xfrm>
            <a:off x="366480" y="117020"/>
            <a:ext cx="5119920" cy="597960"/>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en-US" sz="3600" b="1" i="0" u="none" strike="noStrike" kern="1200">
                <a:ln>
                  <a:noFill/>
                </a:ln>
                <a:latin typeface="Liberation Serif" pitchFamily="18"/>
                <a:ea typeface="WenQuanYi Zen Hei" pitchFamily="2"/>
                <a:cs typeface="Lohit Hindi" pitchFamily="2"/>
              </a:rPr>
              <a:t>Conclusion</a:t>
            </a:r>
          </a:p>
        </p:txBody>
      </p:sp>
      <p:sp>
        <p:nvSpPr>
          <p:cNvPr id="4" name="TextBox 3"/>
          <p:cNvSpPr txBox="1"/>
          <p:nvPr/>
        </p:nvSpPr>
        <p:spPr>
          <a:xfrm>
            <a:off x="366480" y="853874"/>
            <a:ext cx="6654107" cy="1948888"/>
          </a:xfrm>
          <a:prstGeom prst="rect">
            <a:avLst/>
          </a:prstGeom>
          <a:noFill/>
          <a:ln>
            <a:noFill/>
          </a:ln>
        </p:spPr>
        <p:txBody>
          <a:bodyPr vert="horz" wrap="none" lIns="90000" tIns="45000" rIns="90000" bIns="45000" anchorCtr="0" compatLnSpc="0">
            <a:spAutoFit/>
          </a:bodyPr>
          <a:lstStyle/>
          <a:p>
            <a:pPr marL="0" marR="0" lvl="0" indent="0" algn="just" rtl="0" hangingPunct="0">
              <a:lnSpc>
                <a:spcPct val="150000"/>
              </a:lnSpc>
              <a:spcBef>
                <a:spcPts val="0"/>
              </a:spcBef>
              <a:spcAft>
                <a:spcPts val="0"/>
              </a:spcAft>
              <a:buSzPct val="45000"/>
              <a:buFont typeface="StarSymbol"/>
              <a:buChar char="●"/>
              <a:tabLst/>
            </a:pPr>
            <a:r>
              <a:rPr lang="en-US" sz="2800" b="0" i="0" u="none" strike="noStrike" kern="1200" dirty="0">
                <a:ln>
                  <a:noFill/>
                </a:ln>
                <a:latin typeface="Liberation Serif" pitchFamily="18"/>
                <a:ea typeface="WenQuanYi Zen Hei" pitchFamily="2"/>
                <a:cs typeface="Lohit Hindi" pitchFamily="2"/>
              </a:rPr>
              <a:t>Goal:</a:t>
            </a:r>
          </a:p>
          <a:p>
            <a:pPr marL="457200" lvl="3" algn="just" hangingPunct="0">
              <a:lnSpc>
                <a:spcPct val="150000"/>
              </a:lnSpc>
              <a:buSzPct val="45000"/>
              <a:buFont typeface="StarSymbol"/>
              <a:buChar char="●"/>
            </a:pPr>
            <a:r>
              <a:rPr lang="en-US" sz="2800" b="0" i="0" u="none" strike="noStrike" kern="1200" dirty="0">
                <a:ln>
                  <a:noFill/>
                </a:ln>
                <a:latin typeface="Liberation Serif" pitchFamily="18"/>
                <a:ea typeface="WenQuanYi Zen Hei" pitchFamily="2"/>
                <a:cs typeface="Lohit Hindi" pitchFamily="2"/>
              </a:rPr>
              <a:t>Boost performance of object recognition.</a:t>
            </a:r>
          </a:p>
          <a:p>
            <a:pPr marL="457200" lvl="3" algn="just" hangingPunct="0">
              <a:lnSpc>
                <a:spcPct val="150000"/>
              </a:lnSpc>
              <a:buSzPct val="45000"/>
              <a:buFont typeface="StarSymbol"/>
              <a:buChar char="●"/>
            </a:pPr>
            <a:r>
              <a:rPr lang="en-US" sz="2800" b="0" i="0" u="none" strike="noStrike" kern="1200" dirty="0">
                <a:ln>
                  <a:noFill/>
                </a:ln>
                <a:latin typeface="Liberation Serif" pitchFamily="18"/>
                <a:ea typeface="WenQuanYi Zen Hei" pitchFamily="2"/>
                <a:cs typeface="Lohit Hindi" pitchFamily="2"/>
              </a:rPr>
              <a:t>Ease ground truth labeling process.</a:t>
            </a:r>
          </a:p>
        </p:txBody>
      </p:sp>
      <p:sp>
        <p:nvSpPr>
          <p:cNvPr id="5" name="TextBox 4"/>
          <p:cNvSpPr txBox="1"/>
          <p:nvPr/>
        </p:nvSpPr>
        <p:spPr>
          <a:xfrm>
            <a:off x="366480" y="2624651"/>
            <a:ext cx="2915135" cy="1329551"/>
          </a:xfrm>
          <a:prstGeom prst="rect">
            <a:avLst/>
          </a:prstGeom>
          <a:noFill/>
          <a:ln>
            <a:noFill/>
          </a:ln>
        </p:spPr>
        <p:txBody>
          <a:bodyPr vert="horz" wrap="none" lIns="90000" tIns="45000" rIns="90000" bIns="45000" anchorCtr="0" compatLnSpc="0">
            <a:spAutoFit/>
          </a:bodyPr>
          <a:lstStyle/>
          <a:p>
            <a:pPr marL="0" marR="0" lvl="0" indent="0" algn="just" rtl="0" hangingPunct="0">
              <a:lnSpc>
                <a:spcPct val="150000"/>
              </a:lnSpc>
              <a:spcBef>
                <a:spcPts val="0"/>
              </a:spcBef>
              <a:spcAft>
                <a:spcPts val="0"/>
              </a:spcAft>
              <a:buSzPct val="45000"/>
              <a:buFont typeface="StarSymbol"/>
              <a:buChar char="●"/>
              <a:tabLst/>
            </a:pPr>
            <a:r>
              <a:rPr lang="en-US" sz="2800" b="0" i="0" u="none" strike="noStrike" kern="1200" dirty="0">
                <a:ln>
                  <a:noFill/>
                </a:ln>
                <a:latin typeface="Liberation Serif" pitchFamily="18"/>
                <a:ea typeface="WenQuanYi Zen Hei" pitchFamily="2"/>
                <a:cs typeface="Lohit Hindi" pitchFamily="2"/>
              </a:rPr>
              <a:t>Solution:</a:t>
            </a:r>
          </a:p>
          <a:p>
            <a:pPr marL="457200" lvl="3" algn="just" hangingPunct="0">
              <a:lnSpc>
                <a:spcPct val="150000"/>
              </a:lnSpc>
              <a:buSzPct val="45000"/>
              <a:buFont typeface="StarSymbol"/>
              <a:buChar char="●"/>
            </a:pPr>
            <a:r>
              <a:rPr lang="en-US" sz="2800" b="0" i="0" u="none" strike="noStrike" kern="1200" dirty="0">
                <a:ln>
                  <a:noFill/>
                </a:ln>
                <a:latin typeface="Liberation Serif" pitchFamily="18"/>
                <a:ea typeface="WenQuanYi Zen Hei" pitchFamily="2"/>
                <a:cs typeface="Lohit Hindi" pitchFamily="2"/>
              </a:rPr>
              <a:t>Data synthesis.</a:t>
            </a:r>
          </a:p>
        </p:txBody>
      </p:sp>
      <p:sp>
        <p:nvSpPr>
          <p:cNvPr id="6" name="TextBox 5"/>
          <p:cNvSpPr txBox="1"/>
          <p:nvPr/>
        </p:nvSpPr>
        <p:spPr>
          <a:xfrm>
            <a:off x="366480" y="3871126"/>
            <a:ext cx="5257891" cy="3187560"/>
          </a:xfrm>
          <a:prstGeom prst="rect">
            <a:avLst/>
          </a:prstGeom>
          <a:noFill/>
          <a:ln>
            <a:noFill/>
          </a:ln>
        </p:spPr>
        <p:txBody>
          <a:bodyPr vert="horz" wrap="none" lIns="90000" tIns="45000" rIns="90000" bIns="45000" anchorCtr="0" compatLnSpc="0">
            <a:spAutoFit/>
          </a:bodyPr>
          <a:lstStyle/>
          <a:p>
            <a:pPr marL="0" marR="0" lvl="0" indent="0" algn="just" rtl="0" hangingPunct="0">
              <a:lnSpc>
                <a:spcPct val="150000"/>
              </a:lnSpc>
              <a:spcBef>
                <a:spcPts val="0"/>
              </a:spcBef>
              <a:spcAft>
                <a:spcPts val="0"/>
              </a:spcAft>
              <a:buSzPct val="45000"/>
              <a:buFont typeface="StarSymbol"/>
              <a:buChar char="●"/>
              <a:tabLst/>
            </a:pPr>
            <a:r>
              <a:rPr lang="en-US" sz="2800" b="0" i="0" u="none" strike="noStrike" kern="1200" dirty="0">
                <a:ln>
                  <a:noFill/>
                </a:ln>
                <a:latin typeface="Liberation Serif" pitchFamily="18"/>
                <a:ea typeface="WenQuanYi Zen Hei" pitchFamily="2"/>
                <a:cs typeface="Lohit Hindi" pitchFamily="2"/>
              </a:rPr>
              <a:t>Novel contributions:</a:t>
            </a:r>
          </a:p>
          <a:p>
            <a:pPr marL="457200" lvl="3" hangingPunct="0">
              <a:lnSpc>
                <a:spcPct val="150000"/>
              </a:lnSpc>
              <a:buClr>
                <a:srgbClr val="000000"/>
              </a:buClr>
              <a:buSzPct val="45000"/>
              <a:buFont typeface="StarSymbol"/>
              <a:buChar char="●"/>
            </a:pPr>
            <a:r>
              <a:rPr lang="en-US" sz="2800" b="0" i="0" u="none" strike="noStrike" kern="1200" dirty="0">
                <a:ln>
                  <a:noFill/>
                </a:ln>
                <a:solidFill>
                  <a:srgbClr val="000000"/>
                </a:solidFill>
                <a:latin typeface="Liberation Serif" pitchFamily="18"/>
                <a:ea typeface="WenQuanYi Zen Hei" pitchFamily="2"/>
                <a:cs typeface="Lohit Hindi" pitchFamily="2"/>
              </a:rPr>
              <a:t>Data synthesis in data space.</a:t>
            </a:r>
          </a:p>
          <a:p>
            <a:pPr marL="457200" lvl="3" hangingPunct="0">
              <a:lnSpc>
                <a:spcPct val="150000"/>
              </a:lnSpc>
              <a:buClr>
                <a:srgbClr val="000000"/>
              </a:buClr>
              <a:buSzPct val="45000"/>
              <a:buFont typeface="StarSymbol"/>
              <a:buChar char="●"/>
            </a:pPr>
            <a:r>
              <a:rPr lang="en-US" sz="2800" b="0" i="0" u="none" strike="noStrike" kern="1200" dirty="0">
                <a:ln>
                  <a:noFill/>
                </a:ln>
                <a:solidFill>
                  <a:srgbClr val="000000"/>
                </a:solidFill>
                <a:latin typeface="Liberation Serif" pitchFamily="18"/>
                <a:ea typeface="WenQuanYi Zen Hei" pitchFamily="2"/>
                <a:cs typeface="Lohit Hindi" pitchFamily="2"/>
              </a:rPr>
              <a:t>Learning from synthetic data.</a:t>
            </a:r>
          </a:p>
          <a:p>
            <a:pPr marL="457200" lvl="3" hangingPunct="0">
              <a:lnSpc>
                <a:spcPct val="150000"/>
              </a:lnSpc>
              <a:buClr>
                <a:srgbClr val="000000"/>
              </a:buClr>
              <a:buSzPct val="45000"/>
              <a:buFont typeface="StarSymbol"/>
              <a:buChar char="●"/>
            </a:pPr>
            <a:r>
              <a:rPr lang="en-US" sz="2800" b="0" i="0" u="none" strike="noStrike" kern="1200" dirty="0">
                <a:ln>
                  <a:noFill/>
                </a:ln>
                <a:solidFill>
                  <a:srgbClr val="000000"/>
                </a:solidFill>
                <a:latin typeface="Liberation Serif" pitchFamily="18"/>
                <a:ea typeface="WenQuanYi Zen Hei" pitchFamily="2"/>
                <a:cs typeface="Lohit Hindi" pitchFamily="2"/>
              </a:rPr>
              <a:t>Eliminating synthetic gap.</a:t>
            </a:r>
          </a:p>
          <a:p>
            <a:pPr marL="457200" lvl="3" algn="just" hangingPunct="0">
              <a:lnSpc>
                <a:spcPct val="150000"/>
              </a:lnSpc>
              <a:buSzPct val="45000"/>
              <a:buFont typeface="StarSymbol"/>
              <a:buChar char="●"/>
            </a:pPr>
            <a:r>
              <a:rPr lang="en-US" sz="2800" b="0" i="0" u="none" strike="noStrike" kern="1200" dirty="0">
                <a:ln>
                  <a:noFill/>
                </a:ln>
                <a:solidFill>
                  <a:srgbClr val="000000"/>
                </a:solidFill>
                <a:latin typeface="Liberation Serif" pitchFamily="18"/>
                <a:ea typeface="WenQuanYi Zen Hei" pitchFamily="2"/>
                <a:cs typeface="Lohit Hindi" pitchFamily="2"/>
              </a:rPr>
              <a:t>Data synthesis in feature space.</a:t>
            </a:r>
          </a:p>
        </p:txBody>
      </p:sp>
      <p:sp>
        <p:nvSpPr>
          <p:cNvPr id="11" name="Footer Placeholder 10"/>
          <p:cNvSpPr>
            <a:spLocks noGrp="1"/>
          </p:cNvSpPr>
          <p:nvPr>
            <p:ph type="ftr" sz="quarter" idx="11"/>
          </p:nvPr>
        </p:nvSpPr>
        <p:spPr/>
        <p:txBody>
          <a:bodyPr/>
          <a:lstStyle/>
          <a:p>
            <a:pPr lvl="0"/>
            <a:r>
              <a:rPr lang="en-US" smtClean="0"/>
              <a:t>Zhang, Xi PhD Defense</a:t>
            </a:r>
            <a:endParaRPr lang="en-US"/>
          </a:p>
        </p:txBody>
      </p:sp>
      <p:sp>
        <p:nvSpPr>
          <p:cNvPr id="12" name="Slide Number Placeholder 11"/>
          <p:cNvSpPr>
            <a:spLocks noGrp="1"/>
          </p:cNvSpPr>
          <p:nvPr>
            <p:ph type="sldNum" sz="quarter" idx="12"/>
          </p:nvPr>
        </p:nvSpPr>
        <p:spPr/>
        <p:txBody>
          <a:bodyPr/>
          <a:lstStyle/>
          <a:p>
            <a:pPr lvl="0"/>
            <a:fld id="{1163934E-6D4A-49A7-BCC2-DF33CF0FAD11}" type="slidenum">
              <a:rPr lang="mr-IN" smtClean="0"/>
              <a:t>76</a:t>
            </a:fld>
            <a:r>
              <a:rPr lang="mr-IN" smtClean="0"/>
              <a:t>/</a:t>
            </a:r>
            <a:endParaRPr lang="mr-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extBox 1"/>
          <p:cNvSpPr txBox="1"/>
          <p:nvPr/>
        </p:nvSpPr>
        <p:spPr>
          <a:xfrm>
            <a:off x="590400" y="1321560"/>
            <a:ext cx="7914324" cy="5045633"/>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Motivations and Importance of the problem.</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Introduction and novel contributions.</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data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Learning from synthetic data.</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Eliminating synthetic gap.</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Data synthesis in feature space.</a:t>
            </a:r>
          </a:p>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solidFill>
                  <a:srgbClr val="EEEEEE"/>
                </a:solidFill>
                <a:latin typeface="Liberation Serif" pitchFamily="18"/>
                <a:ea typeface="WenQuanYi Zen Hei" pitchFamily="2"/>
                <a:cs typeface="Lohit Hindi" pitchFamily="2"/>
              </a:rPr>
              <a:t>Conclusion.</a:t>
            </a:r>
          </a:p>
        </p:txBody>
      </p:sp>
      <p:sp>
        <p:nvSpPr>
          <p:cNvPr id="7" name="Footer Placeholder 6"/>
          <p:cNvSpPr>
            <a:spLocks noGrp="1"/>
          </p:cNvSpPr>
          <p:nvPr>
            <p:ph type="ftr" sz="quarter" idx="11"/>
          </p:nvPr>
        </p:nvSpPr>
        <p:spPr/>
        <p:txBody>
          <a:bodyPr/>
          <a:lstStyle/>
          <a:p>
            <a:pPr lvl="0"/>
            <a:r>
              <a:rPr lang="en-US" smtClean="0"/>
              <a:t>Zhang, Xi PhD Defense</a:t>
            </a:r>
            <a:endParaRPr lang="en-US"/>
          </a:p>
        </p:txBody>
      </p:sp>
      <p:sp>
        <p:nvSpPr>
          <p:cNvPr id="8" name="Slide Number Placeholder 7"/>
          <p:cNvSpPr>
            <a:spLocks noGrp="1"/>
          </p:cNvSpPr>
          <p:nvPr>
            <p:ph type="sldNum" sz="quarter" idx="12"/>
          </p:nvPr>
        </p:nvSpPr>
        <p:spPr/>
        <p:txBody>
          <a:bodyPr/>
          <a:lstStyle/>
          <a:p>
            <a:pPr lvl="0"/>
            <a:fld id="{1163934E-6D4A-49A7-BCC2-DF33CF0FAD11}" type="slidenum">
              <a:rPr lang="mr-IN" smtClean="0"/>
              <a:t>8</a:t>
            </a:fld>
            <a:r>
              <a:rPr lang="mr-IN" smtClean="0"/>
              <a:t>/</a:t>
            </a:r>
            <a:endParaRPr lang="mr-IN"/>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4" name="TextBox 3"/>
          <p:cNvSpPr txBox="1"/>
          <p:nvPr/>
        </p:nvSpPr>
        <p:spPr>
          <a:xfrm>
            <a:off x="554400" y="962640"/>
            <a:ext cx="9401846" cy="1506523"/>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Solution: </a:t>
            </a:r>
            <a:endParaRPr lang="en-US" sz="3200" b="0" i="0" u="none" strike="noStrike" kern="1200" dirty="0" smtClean="0">
              <a:ln>
                <a:noFill/>
              </a:ln>
              <a:latin typeface="Liberation Serif" pitchFamily="18"/>
              <a:ea typeface="WenQuanYi Zen Hei" pitchFamily="2"/>
              <a:cs typeface="Lohit Hindi" pitchFamily="2"/>
            </a:endParaRPr>
          </a:p>
          <a:p>
            <a:pPr marR="0" lvl="0" rtl="0" hangingPunct="0">
              <a:lnSpc>
                <a:spcPct val="150000"/>
              </a:lnSpc>
              <a:spcBef>
                <a:spcPts val="0"/>
              </a:spcBef>
              <a:spcAft>
                <a:spcPts val="0"/>
              </a:spcAft>
              <a:buSzPct val="45000"/>
              <a:tabLst/>
            </a:pPr>
            <a:r>
              <a:rPr lang="en-US" sz="3200" dirty="0" smtClean="0">
                <a:latin typeface="Liberation Serif" pitchFamily="18"/>
                <a:ea typeface="WenQuanYi Zen Hei" pitchFamily="2"/>
                <a:cs typeface="Lohit Hindi" pitchFamily="2"/>
              </a:rPr>
              <a:t>    </a:t>
            </a:r>
            <a:r>
              <a:rPr lang="en-US" sz="3200" b="0" i="0" u="none" strike="noStrike" kern="1200" dirty="0" smtClean="0">
                <a:ln>
                  <a:noFill/>
                </a:ln>
                <a:latin typeface="Liberation Serif" pitchFamily="18"/>
                <a:ea typeface="WenQuanYi Zen Hei" pitchFamily="2"/>
                <a:cs typeface="Lohit Hindi" pitchFamily="2"/>
              </a:rPr>
              <a:t>Synthesizing data which will be used as training data.</a:t>
            </a:r>
            <a:endParaRPr lang="en-US" sz="3200" b="0" i="0" u="none" strike="noStrike" kern="1200" dirty="0">
              <a:ln>
                <a:noFill/>
              </a:ln>
              <a:latin typeface="Liberation Serif" pitchFamily="18"/>
              <a:ea typeface="WenQuanYi Zen Hei" pitchFamily="2"/>
              <a:cs typeface="Lohit Hindi" pitchFamily="2"/>
            </a:endParaRPr>
          </a:p>
        </p:txBody>
      </p:sp>
      <p:sp>
        <p:nvSpPr>
          <p:cNvPr id="5" name="TextBox 4"/>
          <p:cNvSpPr txBox="1"/>
          <p:nvPr/>
        </p:nvSpPr>
        <p:spPr>
          <a:xfrm>
            <a:off x="554400" y="2974532"/>
            <a:ext cx="8937296" cy="2834002"/>
          </a:xfrm>
          <a:prstGeom prst="rect">
            <a:avLst/>
          </a:prstGeom>
          <a:noFill/>
          <a:ln>
            <a:noFill/>
          </a:ln>
        </p:spPr>
        <p:txBody>
          <a:bodyPr vert="horz" wrap="none" lIns="90000" tIns="45000" rIns="90000" bIns="45000" anchorCtr="0" compatLnSpc="0">
            <a:spAutoFit/>
          </a:bodyPr>
          <a:lstStyle/>
          <a:p>
            <a:pPr marL="457200" marR="0" lvl="0" indent="-457200" rtl="0" hangingPunct="0">
              <a:lnSpc>
                <a:spcPct val="150000"/>
              </a:lnSpc>
              <a:spcBef>
                <a:spcPts val="0"/>
              </a:spcBef>
              <a:spcAft>
                <a:spcPts val="0"/>
              </a:spcAft>
              <a:buSzPct val="45000"/>
              <a:buFont typeface="Wingdings" charset="2"/>
              <a:buChar char="v"/>
              <a:tabLst/>
            </a:pPr>
            <a:r>
              <a:rPr lang="en-US" sz="3200" b="0" i="0" u="none" strike="noStrike" kern="1200" dirty="0">
                <a:ln>
                  <a:noFill/>
                </a:ln>
                <a:latin typeface="Liberation Serif" pitchFamily="18"/>
                <a:ea typeface="WenQuanYi Zen Hei" pitchFamily="2"/>
                <a:cs typeface="Lohit Hindi" pitchFamily="2"/>
              </a:rPr>
              <a:t>Challenges</a:t>
            </a:r>
            <a:r>
              <a:rPr lang="en-US" sz="3200" b="0" i="0" u="none" strike="noStrike" kern="1200" dirty="0" smtClean="0">
                <a:ln>
                  <a:noFill/>
                </a:ln>
                <a:latin typeface="Liberation Serif" pitchFamily="18"/>
                <a:ea typeface="WenQuanYi Zen Hei" pitchFamily="2"/>
                <a:cs typeface="Lohit Hindi" pitchFamily="2"/>
              </a:rPr>
              <a:t>:</a:t>
            </a:r>
          </a:p>
          <a:p>
            <a:pPr lvl="2" indent="-457200" hangingPunct="0">
              <a:lnSpc>
                <a:spcPct val="150000"/>
              </a:lnSpc>
              <a:buSzPct val="100000"/>
              <a:buFont typeface="Arial" charset="0"/>
              <a:buChar char="•"/>
            </a:pPr>
            <a:r>
              <a:rPr lang="en-US" sz="3200" b="0" i="0" u="none" strike="noStrike" kern="1200" dirty="0" smtClean="0">
                <a:ln>
                  <a:noFill/>
                </a:ln>
                <a:latin typeface="Liberation Serif" pitchFamily="18"/>
                <a:ea typeface="WenQuanYi Zen Hei" pitchFamily="2"/>
                <a:cs typeface="Lohit Hindi" pitchFamily="2"/>
              </a:rPr>
              <a:t> Where to synthesize? (As image or as features)</a:t>
            </a:r>
          </a:p>
          <a:p>
            <a:pPr lvl="2" indent="-457200" hangingPunct="0">
              <a:lnSpc>
                <a:spcPct val="150000"/>
              </a:lnSpc>
              <a:buSzPct val="100000"/>
              <a:buFont typeface="Arial" charset="0"/>
              <a:buChar char="•"/>
            </a:pPr>
            <a:r>
              <a:rPr lang="en-US" sz="3200" b="0" i="0" u="none" strike="noStrike" kern="1200" dirty="0" smtClean="0">
                <a:ln>
                  <a:noFill/>
                </a:ln>
                <a:latin typeface="Liberation Serif" pitchFamily="18"/>
                <a:ea typeface="WenQuanYi Zen Hei" pitchFamily="2"/>
                <a:cs typeface="Lohit Hindi" pitchFamily="2"/>
              </a:rPr>
              <a:t> </a:t>
            </a:r>
            <a:r>
              <a:rPr lang="en-US" sz="3200" b="0" i="0" u="none" strike="noStrike" kern="1200" dirty="0">
                <a:ln>
                  <a:noFill/>
                </a:ln>
                <a:latin typeface="Liberation Serif" pitchFamily="18"/>
                <a:ea typeface="WenQuanYi Zen Hei" pitchFamily="2"/>
                <a:cs typeface="Lohit Hindi" pitchFamily="2"/>
              </a:rPr>
              <a:t>How to synthesize?</a:t>
            </a:r>
          </a:p>
          <a:p>
            <a:pPr lvl="2" indent="-457200" hangingPunct="0">
              <a:lnSpc>
                <a:spcPct val="150000"/>
              </a:lnSpc>
              <a:buSzPct val="100000"/>
              <a:buFont typeface="Arial" charset="0"/>
              <a:buChar char="•"/>
            </a:pPr>
            <a:r>
              <a:rPr lang="en-US" sz="3200" b="0" i="0" u="none" strike="noStrike" kern="1200" dirty="0">
                <a:ln>
                  <a:noFill/>
                </a:ln>
                <a:latin typeface="Liberation Serif" pitchFamily="18"/>
                <a:ea typeface="WenQuanYi Zen Hei" pitchFamily="2"/>
                <a:cs typeface="Lohit Hindi" pitchFamily="2"/>
              </a:rPr>
              <a:t> How to use synthesized data?</a:t>
            </a:r>
          </a:p>
        </p:txBody>
      </p:sp>
      <p:sp>
        <p:nvSpPr>
          <p:cNvPr id="10" name="Footer Placeholder 9"/>
          <p:cNvSpPr>
            <a:spLocks noGrp="1"/>
          </p:cNvSpPr>
          <p:nvPr>
            <p:ph type="ftr" sz="quarter" idx="11"/>
          </p:nvPr>
        </p:nvSpPr>
        <p:spPr/>
        <p:txBody>
          <a:bodyPr/>
          <a:lstStyle/>
          <a:p>
            <a:pPr lvl="0"/>
            <a:r>
              <a:rPr lang="en-US" smtClean="0"/>
              <a:t>Zhang, Xi PhD Defense</a:t>
            </a:r>
            <a:endParaRPr lang="en-US"/>
          </a:p>
        </p:txBody>
      </p:sp>
      <p:sp>
        <p:nvSpPr>
          <p:cNvPr id="11" name="Slide Number Placeholder 10"/>
          <p:cNvSpPr>
            <a:spLocks noGrp="1"/>
          </p:cNvSpPr>
          <p:nvPr>
            <p:ph type="sldNum" sz="quarter" idx="12"/>
          </p:nvPr>
        </p:nvSpPr>
        <p:spPr/>
        <p:txBody>
          <a:bodyPr/>
          <a:lstStyle/>
          <a:p>
            <a:pPr lvl="0"/>
            <a:fld id="{1163934E-6D4A-49A7-BCC2-DF33CF0FAD11}" type="slidenum">
              <a:rPr lang="mr-IN" smtClean="0"/>
              <a:t>9</a:t>
            </a:fld>
            <a:r>
              <a:rPr lang="mr-IN" smtClean="0"/>
              <a:t>/</a:t>
            </a:r>
            <a:endParaRPr lang="mr-IN"/>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1514</TotalTime>
  <Words>4016</Words>
  <Application>Microsoft Macintosh PowerPoint</Application>
  <PresentationFormat>Custom</PresentationFormat>
  <Paragraphs>901</Paragraphs>
  <Slides>76</Slides>
  <Notes>75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76</vt:i4>
      </vt:variant>
    </vt:vector>
  </HeadingPairs>
  <TitlesOfParts>
    <vt:vector size="90" baseType="lpstr">
      <vt:lpstr>Calibri</vt:lpstr>
      <vt:lpstr>Cambria Math</vt:lpstr>
      <vt:lpstr>DejaVu Sans</vt:lpstr>
      <vt:lpstr>Liberation Sans</vt:lpstr>
      <vt:lpstr>Liberation Serif</vt:lpstr>
      <vt:lpstr>Lohit Hindi</vt:lpstr>
      <vt:lpstr>OpenSymbol</vt:lpstr>
      <vt:lpstr>StarSymbol</vt:lpstr>
      <vt:lpstr>Times</vt:lpstr>
      <vt:lpstr>Times New Roman</vt:lpstr>
      <vt:lpstr>WenQuanYi Zen Hei</vt:lpstr>
      <vt:lpstr>Wingdings</vt:lpstr>
      <vt:lpstr>Arial</vt:lpstr>
      <vt:lpstr>Default</vt:lpstr>
      <vt:lpstr>Data Synthesis For Object Recognition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Synthesis For Object Recognition</dc:title>
  <cp:lastModifiedBy>Microsoft Office User</cp:lastModifiedBy>
  <cp:revision>91</cp:revision>
  <cp:lastPrinted>2017-10-23T05:47:31Z</cp:lastPrinted>
  <dcterms:created xsi:type="dcterms:W3CDTF">2015-04-11T14:05:05Z</dcterms:created>
  <dcterms:modified xsi:type="dcterms:W3CDTF">2017-10-23T06:54:05Z</dcterms:modified>
</cp:coreProperties>
</file>